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87"/>
  </p:notesMasterIdLst>
  <p:sldIdLst>
    <p:sldId id="256" r:id="rId4"/>
    <p:sldId id="289" r:id="rId5"/>
    <p:sldId id="275" r:id="rId6"/>
    <p:sldId id="276" r:id="rId7"/>
    <p:sldId id="280" r:id="rId8"/>
    <p:sldId id="322" r:id="rId9"/>
    <p:sldId id="323" r:id="rId10"/>
    <p:sldId id="388" r:id="rId11"/>
    <p:sldId id="281" r:id="rId12"/>
    <p:sldId id="324" r:id="rId13"/>
    <p:sldId id="290" r:id="rId14"/>
    <p:sldId id="292" r:id="rId15"/>
    <p:sldId id="282" r:id="rId16"/>
    <p:sldId id="283" r:id="rId17"/>
    <p:sldId id="305" r:id="rId18"/>
    <p:sldId id="307" r:id="rId19"/>
    <p:sldId id="306" r:id="rId20"/>
    <p:sldId id="308" r:id="rId21"/>
    <p:sldId id="309" r:id="rId22"/>
    <p:sldId id="317" r:id="rId23"/>
    <p:sldId id="303" r:id="rId24"/>
    <p:sldId id="325" r:id="rId25"/>
    <p:sldId id="326" r:id="rId26"/>
    <p:sldId id="327" r:id="rId27"/>
    <p:sldId id="328" r:id="rId28"/>
    <p:sldId id="329" r:id="rId29"/>
    <p:sldId id="330" r:id="rId30"/>
    <p:sldId id="332" r:id="rId31"/>
    <p:sldId id="333" r:id="rId32"/>
    <p:sldId id="336" r:id="rId33"/>
    <p:sldId id="338" r:id="rId34"/>
    <p:sldId id="334" r:id="rId35"/>
    <p:sldId id="310" r:id="rId36"/>
    <p:sldId id="346" r:id="rId37"/>
    <p:sldId id="311" r:id="rId38"/>
    <p:sldId id="340" r:id="rId39"/>
    <p:sldId id="337" r:id="rId40"/>
    <p:sldId id="339" r:id="rId41"/>
    <p:sldId id="343" r:id="rId42"/>
    <p:sldId id="344" r:id="rId43"/>
    <p:sldId id="341" r:id="rId44"/>
    <p:sldId id="347" r:id="rId45"/>
    <p:sldId id="345" r:id="rId46"/>
    <p:sldId id="355" r:id="rId47"/>
    <p:sldId id="348" r:id="rId48"/>
    <p:sldId id="350" r:id="rId49"/>
    <p:sldId id="349" r:id="rId50"/>
    <p:sldId id="351" r:id="rId51"/>
    <p:sldId id="353" r:id="rId52"/>
    <p:sldId id="352" r:id="rId53"/>
    <p:sldId id="354" r:id="rId54"/>
    <p:sldId id="357" r:id="rId55"/>
    <p:sldId id="356" r:id="rId56"/>
    <p:sldId id="358" r:id="rId57"/>
    <p:sldId id="359" r:id="rId58"/>
    <p:sldId id="365" r:id="rId59"/>
    <p:sldId id="367" r:id="rId60"/>
    <p:sldId id="366" r:id="rId61"/>
    <p:sldId id="361" r:id="rId62"/>
    <p:sldId id="362" r:id="rId63"/>
    <p:sldId id="363" r:id="rId64"/>
    <p:sldId id="364" r:id="rId65"/>
    <p:sldId id="360" r:id="rId66"/>
    <p:sldId id="378" r:id="rId67"/>
    <p:sldId id="383" r:id="rId68"/>
    <p:sldId id="379" r:id="rId69"/>
    <p:sldId id="380" r:id="rId70"/>
    <p:sldId id="381" r:id="rId71"/>
    <p:sldId id="382" r:id="rId72"/>
    <p:sldId id="384" r:id="rId73"/>
    <p:sldId id="385" r:id="rId74"/>
    <p:sldId id="386" r:id="rId75"/>
    <p:sldId id="387" r:id="rId76"/>
    <p:sldId id="368" r:id="rId77"/>
    <p:sldId id="369" r:id="rId78"/>
    <p:sldId id="370" r:id="rId79"/>
    <p:sldId id="371" r:id="rId80"/>
    <p:sldId id="372" r:id="rId81"/>
    <p:sldId id="373" r:id="rId82"/>
    <p:sldId id="374" r:id="rId83"/>
    <p:sldId id="376" r:id="rId84"/>
    <p:sldId id="377" r:id="rId85"/>
    <p:sldId id="375" r:id="rId8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1569292B-B929-4914-A6C3-BDC25601CCAF}">
          <p14:sldIdLst>
            <p14:sldId id="256"/>
          </p14:sldIdLst>
        </p14:section>
        <p14:section name="本日の予定" id="{BD55118C-3B1B-4EB7-9984-B0F90EC6AF34}">
          <p14:sldIdLst>
            <p14:sldId id="289"/>
            <p14:sldId id="275"/>
            <p14:sldId id="276"/>
            <p14:sldId id="280"/>
            <p14:sldId id="322"/>
            <p14:sldId id="323"/>
            <p14:sldId id="388"/>
          </p14:sldIdLst>
        </p14:section>
        <p14:section name="復習" id="{A09AE72C-BA21-4069-9369-1244172D967F}">
          <p14:sldIdLst>
            <p14:sldId id="281"/>
            <p14:sldId id="324"/>
            <p14:sldId id="290"/>
            <p14:sldId id="292"/>
            <p14:sldId id="282"/>
            <p14:sldId id="283"/>
            <p14:sldId id="305"/>
            <p14:sldId id="307"/>
            <p14:sldId id="306"/>
            <p14:sldId id="308"/>
            <p14:sldId id="309"/>
            <p14:sldId id="317"/>
          </p14:sldIdLst>
        </p14:section>
        <p14:section name="Linux基礎" id="{0A6603CC-E37A-4907-850C-F34CF1DA6E82}">
          <p14:sldIdLst>
            <p14:sldId id="303"/>
            <p14:sldId id="325"/>
            <p14:sldId id="326"/>
            <p14:sldId id="327"/>
            <p14:sldId id="328"/>
            <p14:sldId id="329"/>
            <p14:sldId id="330"/>
            <p14:sldId id="332"/>
            <p14:sldId id="333"/>
            <p14:sldId id="336"/>
            <p14:sldId id="338"/>
            <p14:sldId id="334"/>
          </p14:sldIdLst>
        </p14:section>
        <p14:section name="Linuxコンソール" id="{D566A181-9593-48A6-A993-B2BD75884EF5}">
          <p14:sldIdLst>
            <p14:sldId id="310"/>
            <p14:sldId id="346"/>
            <p14:sldId id="311"/>
            <p14:sldId id="340"/>
            <p14:sldId id="337"/>
            <p14:sldId id="339"/>
            <p14:sldId id="343"/>
            <p14:sldId id="344"/>
            <p14:sldId id="341"/>
          </p14:sldIdLst>
        </p14:section>
        <p14:section name="コマンド練習" id="{55C47934-6794-432A-A1E8-EA1271D9DD73}">
          <p14:sldIdLst>
            <p14:sldId id="347"/>
            <p14:sldId id="345"/>
          </p14:sldIdLst>
        </p14:section>
        <p14:section name="ファイル" id="{A024AFD7-B871-487D-9CA7-D50C3CA46ADC}">
          <p14:sldIdLst>
            <p14:sldId id="355"/>
            <p14:sldId id="348"/>
            <p14:sldId id="350"/>
            <p14:sldId id="349"/>
            <p14:sldId id="351"/>
            <p14:sldId id="353"/>
            <p14:sldId id="352"/>
            <p14:sldId id="354"/>
            <p14:sldId id="357"/>
          </p14:sldIdLst>
        </p14:section>
        <p14:section name="ディレクトリ" id="{4C426BF1-A7B8-4FDA-A683-036BF1A56D11}">
          <p14:sldIdLst>
            <p14:sldId id="356"/>
            <p14:sldId id="358"/>
            <p14:sldId id="359"/>
            <p14:sldId id="365"/>
            <p14:sldId id="367"/>
            <p14:sldId id="366"/>
            <p14:sldId id="361"/>
            <p14:sldId id="362"/>
            <p14:sldId id="363"/>
            <p14:sldId id="364"/>
            <p14:sldId id="360"/>
          </p14:sldIdLst>
        </p14:section>
        <p14:section name="その他コマンド" id="{151F99AD-5A24-4ABB-8FFC-A5EC083742BB}">
          <p14:sldIdLst>
            <p14:sldId id="378"/>
            <p14:sldId id="383"/>
            <p14:sldId id="379"/>
            <p14:sldId id="380"/>
            <p14:sldId id="381"/>
          </p14:sldIdLst>
        </p14:section>
        <p14:section name="su and sudo" id="{09FF7C2A-CDC8-4FD5-88A5-63DA03D9C6B9}">
          <p14:sldIdLst>
            <p14:sldId id="382"/>
            <p14:sldId id="384"/>
            <p14:sldId id="385"/>
            <p14:sldId id="386"/>
            <p14:sldId id="387"/>
          </p14:sldIdLst>
        </p14:section>
        <p14:section name="UNIXという哲学" id="{534A3B49-2331-4C17-8F2E-BEBD32D8F591}">
          <p14:sldIdLst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6E3"/>
    <a:srgbClr val="3E4057"/>
    <a:srgbClr val="32B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2205" autoAdjust="0"/>
  </p:normalViewPr>
  <p:slideViewPr>
    <p:cSldViewPr showGuides="1">
      <p:cViewPr>
        <p:scale>
          <a:sx n="100" d="100"/>
          <a:sy n="100" d="100"/>
        </p:scale>
        <p:origin x="-810" y="-78"/>
      </p:cViewPr>
      <p:guideLst>
        <p:guide orient="horz" pos="306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A8109-CCB6-4EE0-89C8-B930DAA4A3F8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BE79A-CCF6-4249-B583-4165A3BBCE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44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2438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1752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や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をサーバ用の</a:t>
            </a:r>
            <a:r>
              <a:rPr kumimoji="1" lang="en-US" altLang="ja-JP" dirty="0" smtClean="0"/>
              <a:t>OS</a:t>
            </a:r>
            <a:r>
              <a:rPr kumimoji="1" lang="ja-JP" altLang="en-US" dirty="0" smtClean="0"/>
              <a:t>として使うこともある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・サーバの機械そのモノを「サーバ」と呼ぶこともあるし、サーバ用のソフトウェアのことを指す場合もある。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その両方の場合もあるので文脈から読み取ること。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9</a:t>
            </a:r>
            <a:r>
              <a:rPr kumimoji="1" lang="ja-JP" altLang="en-US" dirty="0" smtClean="0"/>
              <a:t>割以上が</a:t>
            </a:r>
            <a:r>
              <a:rPr kumimoji="1" lang="en-US" altLang="ja-JP" dirty="0" smtClean="0"/>
              <a:t>Linux</a:t>
            </a:r>
            <a:r>
              <a:rPr kumimoji="1" lang="ja-JP" altLang="en-US" dirty="0" smtClean="0"/>
              <a:t>という報告もある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・ドロイド君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も</a:t>
            </a:r>
            <a:r>
              <a:rPr kumimoji="1" lang="en-US" altLang="ja-JP" dirty="0" smtClean="0"/>
              <a:t>Linux</a:t>
            </a:r>
            <a:r>
              <a:rPr kumimoji="1" lang="ja-JP" altLang="en-US" dirty="0" smtClean="0"/>
              <a:t>をベースに作られている</a:t>
            </a:r>
            <a:endParaRPr kumimoji="1" lang="en-US" altLang="ja-JP" dirty="0" smtClean="0"/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UNIX</a:t>
            </a:r>
            <a:r>
              <a:rPr kumimoji="1" lang="ja-JP" altLang="en-US" dirty="0" smtClean="0"/>
              <a:t>時代はもともと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自体が高価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・大学の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で計算をさせる毎に従量課金されていた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UNIX</a:t>
            </a:r>
            <a:r>
              <a:rPr kumimoji="1" lang="ja-JP" altLang="en-US" dirty="0" smtClean="0"/>
              <a:t>時代はもともと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自体が高価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・大学の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で計算をさせる毎に従量課金されていた</a:t>
            </a:r>
            <a:endParaRPr kumimoji="1" lang="en-US" altLang="ja-JP" dirty="0" smtClean="0"/>
          </a:p>
          <a:p>
            <a:endParaRPr kumimoji="1" lang="en-US" altLang="ja-JP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UNIX</a:t>
            </a:r>
            <a:r>
              <a:rPr kumimoji="1" lang="ja-JP" altLang="en-US" dirty="0" smtClean="0"/>
              <a:t>時代はもともと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自体が高価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・大学の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で計算をさせる毎に従量課金されていた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7319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最初にログインするときはちょっとだけ時間かかる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rm</a:t>
            </a:r>
            <a:r>
              <a:rPr kumimoji="1" lang="en-US" altLang="ja-JP" dirty="0" smtClean="0"/>
              <a:t> –</a:t>
            </a:r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/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だと「コマンドプロンプト」「</a:t>
            </a:r>
            <a:r>
              <a:rPr kumimoji="1" lang="en-US" altLang="ja-JP" dirty="0" smtClean="0"/>
              <a:t>PowerShell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だと「</a:t>
            </a:r>
            <a:r>
              <a:rPr kumimoji="1" lang="en-US" altLang="ja-JP" dirty="0" smtClean="0"/>
              <a:t>Terminal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21</a:t>
            </a:r>
            <a:r>
              <a:rPr kumimoji="1" lang="ja-JP" altLang="en-US" dirty="0" smtClean="0"/>
              <a:t>世紀だが、現在もほとんどの</a:t>
            </a:r>
            <a:r>
              <a:rPr kumimoji="1" lang="en-US" altLang="ja-JP" dirty="0" smtClean="0"/>
              <a:t>OS</a:t>
            </a:r>
            <a:r>
              <a:rPr kumimoji="1" lang="ja-JP" altLang="en-US" dirty="0" smtClean="0"/>
              <a:t>に</a:t>
            </a:r>
            <a:r>
              <a:rPr kumimoji="1" lang="en-US" altLang="ja-JP" dirty="0" smtClean="0"/>
              <a:t>CUI</a:t>
            </a:r>
            <a:r>
              <a:rPr kumimoji="1" lang="ja-JP" altLang="en-US" dirty="0" smtClean="0"/>
              <a:t>が付属している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この間</a:t>
            </a:r>
            <a:r>
              <a:rPr kumimoji="1" lang="en-US" altLang="ja-JP" dirty="0" err="1" smtClean="0"/>
              <a:t>AmazonJapan</a:t>
            </a:r>
            <a:r>
              <a:rPr kumimoji="1" lang="ja-JP" altLang="en-US" dirty="0" smtClean="0"/>
              <a:t>行ってきたら～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借りにきて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4291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・動画なのでデータ量が多すぎる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・処理負荷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・クラウドゲーミングはこれ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GUI</a:t>
            </a:r>
            <a:r>
              <a:rPr kumimoji="1" lang="ja-JP" altLang="en-US" dirty="0" smtClean="0"/>
              <a:t>はサーバ上でプログラムがたくさん動く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　座標</a:t>
            </a:r>
            <a:r>
              <a:rPr kumimoji="1" lang="en-US" altLang="ja-JP" dirty="0" smtClean="0"/>
              <a:t>0,2</a:t>
            </a:r>
            <a:r>
              <a:rPr kumimoji="1" lang="ja-JP" altLang="en-US" dirty="0" smtClean="0"/>
              <a:t>をクリックした、そこにはアイコンがあるから～といった処理をしないといけない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GUI</a:t>
            </a:r>
            <a:r>
              <a:rPr kumimoji="1" lang="ja-JP" altLang="en-US" dirty="0" smtClean="0"/>
              <a:t>はたくさんプログラムが動いている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・複雑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CUI</a:t>
            </a:r>
            <a:r>
              <a:rPr kumimoji="1" lang="ja-JP" altLang="en-US" dirty="0" smtClean="0"/>
              <a:t>で操作する場合は</a:t>
            </a:r>
            <a:r>
              <a:rPr kumimoji="1" lang="en-US" altLang="ja-JP" dirty="0" err="1" smtClean="0"/>
              <a:t>sshd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サーバプログラム</a:t>
            </a:r>
            <a:r>
              <a:rPr kumimoji="1" lang="en-US" altLang="ja-JP" dirty="0" smtClean="0"/>
              <a:t>)1</a:t>
            </a:r>
            <a:r>
              <a:rPr kumimoji="1" lang="ja-JP" altLang="en-US" dirty="0" smtClean="0"/>
              <a:t>個だけ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・メールや</a:t>
            </a:r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は相手の端末に直接届ける技術ではない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・相手の端末の電源が落ちている、ネットワークにつながっていない・・・。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48167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アクセス権</a:t>
            </a:r>
            <a:endParaRPr kumimoji="1" lang="en-US" altLang="ja-JP" dirty="0" smtClean="0"/>
          </a:p>
          <a:p>
            <a:r>
              <a:rPr kumimoji="1" lang="ja-JP" altLang="en-US" dirty="0" smtClean="0"/>
              <a:t>リンク数</a:t>
            </a:r>
            <a:endParaRPr kumimoji="1" lang="en-US" altLang="ja-JP" dirty="0" smtClean="0"/>
          </a:p>
          <a:p>
            <a:r>
              <a:rPr kumimoji="1" lang="ja-JP" altLang="en-US" dirty="0" smtClean="0"/>
              <a:t>所有者</a:t>
            </a:r>
            <a:endParaRPr kumimoji="1" lang="en-US" altLang="ja-JP" dirty="0" smtClean="0"/>
          </a:p>
          <a:p>
            <a:r>
              <a:rPr kumimoji="1" lang="ja-JP" altLang="en-US" dirty="0" smtClean="0"/>
              <a:t>グルーズ</a:t>
            </a:r>
            <a:endParaRPr kumimoji="1" lang="en-US" altLang="ja-JP" dirty="0" smtClean="0"/>
          </a:p>
          <a:p>
            <a:r>
              <a:rPr kumimoji="1" lang="ja-JP" altLang="en-US" dirty="0" smtClean="0"/>
              <a:t>サイズ</a:t>
            </a:r>
            <a:endParaRPr kumimoji="1" lang="en-US" altLang="ja-JP" dirty="0" smtClean="0"/>
          </a:p>
          <a:p>
            <a:r>
              <a:rPr kumimoji="1" lang="ja-JP" altLang="en-US" dirty="0" smtClean="0"/>
              <a:t>日付時刻</a:t>
            </a:r>
            <a:endParaRPr kumimoji="1" lang="en-US" altLang="ja-JP" dirty="0" smtClean="0"/>
          </a:p>
          <a:p>
            <a:r>
              <a:rPr kumimoji="1" lang="ja-JP" altLang="en-US" dirty="0" smtClean="0"/>
              <a:t>ファイル、ディレクトリ名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・写真は</a:t>
            </a:r>
            <a:r>
              <a:rPr kumimoji="1" lang="en-US" altLang="ja-JP" dirty="0" smtClean="0"/>
              <a:t>LAN</a:t>
            </a:r>
            <a:r>
              <a:rPr kumimoji="1" lang="ja-JP" altLang="en-US" dirty="0" smtClean="0"/>
              <a:t>パーティ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・遠隔地の場合もある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41784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みんなが作ったプログラムをコマンドとして使うことも可能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・ここに上げた機能はほんの一例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・もちろん例外もある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80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81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82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83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・サーバも原理は普通のパソコンと同じ。</a:t>
            </a:r>
            <a:r>
              <a:rPr kumimoji="1" lang="en-US" altLang="ja-JP" dirty="0" smtClean="0"/>
              <a:t>CPU</a:t>
            </a:r>
            <a:r>
              <a:rPr kumimoji="1" lang="ja-JP" altLang="en-US" dirty="0" err="1" smtClean="0"/>
              <a:t>、</a:t>
            </a:r>
            <a:r>
              <a:rPr kumimoji="1" lang="ja-JP" altLang="en-US" dirty="0" smtClean="0"/>
              <a:t>メモリ、</a:t>
            </a:r>
            <a:r>
              <a:rPr kumimoji="1" lang="en-US" altLang="ja-JP" dirty="0" smtClean="0"/>
              <a:t>HDD</a:t>
            </a:r>
            <a:r>
              <a:rPr kumimoji="1" lang="ja-JP" altLang="en-US" dirty="0" smtClean="0"/>
              <a:t>などが付いている。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・ラックマウントサーバ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78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10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・パソコンと変わらない作り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484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368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03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621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5507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FE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</a:t>
            </a:r>
          </a:p>
          <a:p>
            <a:r>
              <a:rPr kumimoji="1" lang="ja-JP" altLang="en-US" dirty="0" smtClean="0"/>
              <a:t>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1932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B490"/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E4057"/>
                </a:solidFill>
              </a:defRPr>
            </a:lvl1pPr>
            <a:lvl2pPr>
              <a:defRPr>
                <a:solidFill>
                  <a:srgbClr val="3E4057"/>
                </a:solidFill>
              </a:defRPr>
            </a:lvl2pPr>
            <a:lvl3pPr>
              <a:defRPr>
                <a:solidFill>
                  <a:srgbClr val="3E4057"/>
                </a:solidFill>
              </a:defRPr>
            </a:lvl3pPr>
            <a:lvl4pPr>
              <a:defRPr>
                <a:solidFill>
                  <a:srgbClr val="3E4057"/>
                </a:solidFill>
              </a:defRPr>
            </a:lvl4pPr>
            <a:lvl5pPr>
              <a:defRPr>
                <a:solidFill>
                  <a:srgbClr val="3E4057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0133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379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188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426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2744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201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116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327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14444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254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5826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3E4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EF6E3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</a:t>
            </a:r>
          </a:p>
          <a:p>
            <a:r>
              <a:rPr kumimoji="1" lang="ja-JP" altLang="en-US" dirty="0" smtClean="0"/>
              <a:t>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2990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B490"/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FEF6E3"/>
                </a:solidFill>
              </a:defRPr>
            </a:lvl1pPr>
            <a:lvl2pPr>
              <a:defRPr>
                <a:solidFill>
                  <a:srgbClr val="FEF6E3"/>
                </a:solidFill>
              </a:defRPr>
            </a:lvl2pPr>
            <a:lvl3pPr>
              <a:defRPr>
                <a:solidFill>
                  <a:srgbClr val="FEF6E3"/>
                </a:solidFill>
              </a:defRPr>
            </a:lvl3pPr>
            <a:lvl4pPr>
              <a:defRPr>
                <a:solidFill>
                  <a:srgbClr val="FEF6E3"/>
                </a:solidFill>
              </a:defRPr>
            </a:lvl4pPr>
            <a:lvl5pPr>
              <a:defRPr>
                <a:solidFill>
                  <a:srgbClr val="FEF6E3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3187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5380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84018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7950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6332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8464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2275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255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32808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7733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678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9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353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6112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1612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3562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96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13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056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E4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ははレベル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2016/10/10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42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32B490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27584" y="1484784"/>
            <a:ext cx="7846640" cy="3672408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8000" dirty="0" smtClean="0"/>
              <a:t>モバイル</a:t>
            </a:r>
            <a:r>
              <a:rPr kumimoji="1" lang="en-US" altLang="ja-JP" sz="8000" dirty="0" smtClean="0"/>
              <a:t/>
            </a:r>
            <a:br>
              <a:rPr kumimoji="1" lang="en-US" altLang="ja-JP" sz="8000" dirty="0" smtClean="0"/>
            </a:br>
            <a:r>
              <a:rPr kumimoji="1" lang="ja-JP" altLang="en-US" sz="8000" dirty="0" smtClean="0"/>
              <a:t>プログラミング</a:t>
            </a:r>
            <a:r>
              <a:rPr kumimoji="1" lang="en-US" altLang="ja-JP" sz="8000" dirty="0" smtClean="0"/>
              <a:t>2</a:t>
            </a:r>
            <a:endParaRPr kumimoji="1" lang="ja-JP" altLang="en-US" sz="3200" dirty="0">
              <a:solidFill>
                <a:srgbClr val="3E4057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71600" y="6402851"/>
            <a:ext cx="2304256" cy="36004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altLang="ja-JP" dirty="0" err="1" smtClean="0">
                <a:solidFill>
                  <a:srgbClr val="3E4057"/>
                </a:solidFill>
              </a:rPr>
              <a:t>M.Katsube</a:t>
            </a:r>
            <a:endParaRPr lang="en-US" altLang="ja-JP" dirty="0" smtClean="0">
              <a:solidFill>
                <a:srgbClr val="3E4057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713760" y="621950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400" dirty="0" smtClean="0"/>
              <a:t>2016/10/10</a:t>
            </a:r>
          </a:p>
          <a:p>
            <a:pPr algn="r"/>
            <a:r>
              <a:rPr kumimoji="1" lang="ja-JP" altLang="en-US" sz="1400" dirty="0" smtClean="0"/>
              <a:t>日本工学院八王子専門学校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429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A</a:t>
            </a:r>
            <a:r>
              <a:rPr kumimoji="1" lang="ja-JP" altLang="en-US" dirty="0" err="1" smtClean="0">
                <a:solidFill>
                  <a:srgbClr val="FF0000"/>
                </a:solidFill>
              </a:rPr>
              <a:t>さん</a:t>
            </a:r>
            <a:r>
              <a:rPr kumimoji="1" lang="ja-JP" altLang="en-US" dirty="0" smtClean="0">
                <a:solidFill>
                  <a:srgbClr val="3E4057"/>
                </a:solidFill>
              </a:rPr>
              <a:t>と</a:t>
            </a:r>
            <a:r>
              <a:rPr kumimoji="1" lang="en-US" altLang="ja-JP" dirty="0" smtClean="0">
                <a:solidFill>
                  <a:srgbClr val="FF0000"/>
                </a:solidFill>
              </a:rPr>
              <a:t>B</a:t>
            </a:r>
            <a:r>
              <a:rPr kumimoji="1" lang="ja-JP" altLang="en-US" dirty="0" err="1" smtClean="0">
                <a:solidFill>
                  <a:srgbClr val="FF0000"/>
                </a:solidFill>
              </a:rPr>
              <a:t>さん</a:t>
            </a:r>
            <a:r>
              <a:rPr kumimoji="1" lang="ja-JP" altLang="en-US" dirty="0" err="1" smtClean="0">
                <a:solidFill>
                  <a:srgbClr val="3E4057"/>
                </a:solidFill>
              </a:rPr>
              <a:t>が</a:t>
            </a:r>
            <a:r>
              <a:rPr kumimoji="1" lang="ja-JP" altLang="en-US" dirty="0" smtClean="0">
                <a:solidFill>
                  <a:srgbClr val="3E4057"/>
                </a:solidFill>
              </a:rPr>
              <a:t>データを交換するにはどうすれば良いだろう？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sp>
        <p:nvSpPr>
          <p:cNvPr id="3" name="AutoShape 4" descr="避妊手術された野良猫のイラスト（オス）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9223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36500" y="2835424"/>
            <a:ext cx="281902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4"/>
          <a:stretch/>
        </p:blipFill>
        <p:spPr bwMode="auto">
          <a:xfrm>
            <a:off x="6066134" y="2886874"/>
            <a:ext cx="2592288" cy="270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上下矢印 3"/>
          <p:cNvSpPr/>
          <p:nvPr/>
        </p:nvSpPr>
        <p:spPr>
          <a:xfrm rot="5400000">
            <a:off x="3833911" y="2622079"/>
            <a:ext cx="1512168" cy="350552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241958" y="5609778"/>
            <a:ext cx="1008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3E4057"/>
                </a:solidFill>
              </a:rPr>
              <a:t>A</a:t>
            </a:r>
            <a:r>
              <a:rPr lang="ja-JP" altLang="en-US" dirty="0" smtClean="0">
                <a:solidFill>
                  <a:srgbClr val="3E4057"/>
                </a:solidFill>
              </a:rPr>
              <a:t>にゃん</a:t>
            </a:r>
            <a:endParaRPr lang="ja-JP" altLang="en-US" dirty="0">
              <a:solidFill>
                <a:srgbClr val="3E4057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948264" y="5616713"/>
            <a:ext cx="1008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3E4057"/>
                </a:solidFill>
              </a:rPr>
              <a:t>B</a:t>
            </a:r>
            <a:r>
              <a:rPr lang="ja-JP" altLang="en-US" dirty="0" smtClean="0">
                <a:solidFill>
                  <a:srgbClr val="3E4057"/>
                </a:solidFill>
              </a:rPr>
              <a:t>にゃん</a:t>
            </a:r>
            <a:endParaRPr lang="ja-JP" altLang="en-US" dirty="0">
              <a:solidFill>
                <a:srgbClr val="3E4057"/>
              </a:solidFill>
            </a:endParaRPr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3" b="15122"/>
          <a:stretch/>
        </p:blipFill>
        <p:spPr bwMode="auto">
          <a:xfrm>
            <a:off x="3739460" y="2429790"/>
            <a:ext cx="1701069" cy="118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1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数百万人</a:t>
            </a:r>
            <a:r>
              <a:rPr kumimoji="1" lang="ja-JP" altLang="en-US" dirty="0" smtClean="0">
                <a:solidFill>
                  <a:srgbClr val="3E4057"/>
                </a:solidFill>
              </a:rPr>
              <a:t>が一度にデータを交換するにはどうすれば良いだろう？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sp>
        <p:nvSpPr>
          <p:cNvPr id="3" name="AutoShape 4" descr="避妊手術された野良猫のイラスト（オス）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386" y="1721371"/>
            <a:ext cx="6186264" cy="411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2267744" y="6021288"/>
            <a:ext cx="4423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3E4057"/>
                </a:solidFill>
              </a:rPr>
              <a:t>http://gigazine.net/news/20070129_lan/</a:t>
            </a:r>
            <a:endParaRPr lang="ja-JP" altLang="en-US" dirty="0">
              <a:solidFill>
                <a:srgbClr val="3E4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3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サーバとは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1484784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sz="4400" dirty="0" smtClean="0">
                <a:solidFill>
                  <a:srgbClr val="FEF6E3"/>
                </a:solidFill>
              </a:rPr>
              <a:t>24</a:t>
            </a:r>
            <a:r>
              <a:rPr kumimoji="1" lang="ja-JP" altLang="en-US" sz="4400" dirty="0" smtClean="0">
                <a:solidFill>
                  <a:srgbClr val="FEF6E3"/>
                </a:solidFill>
              </a:rPr>
              <a:t>時間／</a:t>
            </a:r>
            <a:r>
              <a:rPr kumimoji="1" lang="en-US" altLang="ja-JP" sz="4400" dirty="0" smtClean="0">
                <a:solidFill>
                  <a:srgbClr val="FEF6E3"/>
                </a:solidFill>
              </a:rPr>
              <a:t>365</a:t>
            </a:r>
            <a:r>
              <a:rPr kumimoji="1" lang="ja-JP" altLang="en-US" sz="4400" dirty="0" smtClean="0">
                <a:solidFill>
                  <a:srgbClr val="FEF6E3"/>
                </a:solidFill>
              </a:rPr>
              <a:t>日</a:t>
            </a:r>
            <a:endParaRPr kumimoji="1" lang="en-US" altLang="ja-JP" sz="4400" dirty="0" smtClean="0">
              <a:solidFill>
                <a:srgbClr val="FEF6E3"/>
              </a:solidFill>
            </a:endParaRPr>
          </a:p>
          <a:p>
            <a:pPr lvl="1"/>
            <a:r>
              <a:rPr lang="ja-JP" altLang="en-US" sz="4000" dirty="0">
                <a:solidFill>
                  <a:srgbClr val="FEF6E3"/>
                </a:solidFill>
              </a:rPr>
              <a:t>稼働</a:t>
            </a:r>
            <a:r>
              <a:rPr kumimoji="1" lang="ja-JP" altLang="en-US" sz="4000" dirty="0" smtClean="0">
                <a:solidFill>
                  <a:srgbClr val="FEF6E3"/>
                </a:solidFill>
              </a:rPr>
              <a:t>している</a:t>
            </a:r>
            <a:endParaRPr lang="en-US" altLang="ja-JP" sz="4000" dirty="0">
              <a:solidFill>
                <a:srgbClr val="FEF6E3"/>
              </a:solidFill>
            </a:endParaRPr>
          </a:p>
          <a:p>
            <a:pPr lvl="1"/>
            <a:r>
              <a:rPr kumimoji="1" lang="ja-JP" altLang="en-US" sz="4000" dirty="0" smtClean="0">
                <a:solidFill>
                  <a:srgbClr val="FEF6E3"/>
                </a:solidFill>
              </a:rPr>
              <a:t>ネットワークに接続</a:t>
            </a:r>
            <a:r>
              <a:rPr kumimoji="1" lang="en-US" altLang="ja-JP" sz="4000" dirty="0" smtClean="0">
                <a:solidFill>
                  <a:srgbClr val="FEF6E3"/>
                </a:solidFill>
              </a:rPr>
              <a:t/>
            </a:r>
            <a:br>
              <a:rPr kumimoji="1" lang="en-US" altLang="ja-JP" sz="4000" dirty="0" smtClean="0">
                <a:solidFill>
                  <a:srgbClr val="FEF6E3"/>
                </a:solidFill>
              </a:rPr>
            </a:br>
            <a:endParaRPr kumimoji="1" lang="en-US" altLang="ja-JP" sz="4000" dirty="0" smtClean="0">
              <a:solidFill>
                <a:srgbClr val="FEF6E3"/>
              </a:solidFill>
            </a:endParaRPr>
          </a:p>
          <a:p>
            <a:r>
              <a:rPr lang="ja-JP" altLang="en-US" sz="4800" dirty="0" smtClean="0">
                <a:solidFill>
                  <a:srgbClr val="FEF6E3"/>
                </a:solidFill>
              </a:rPr>
              <a:t>データを保存、配信</a:t>
            </a:r>
            <a:endParaRPr lang="en-US" altLang="ja-JP" sz="4800" dirty="0" smtClean="0">
              <a:solidFill>
                <a:srgbClr val="FEF6E3"/>
              </a:solidFill>
            </a:endParaRPr>
          </a:p>
          <a:p>
            <a:endParaRPr kumimoji="1" lang="en-US" altLang="ja-JP" sz="4800" dirty="0">
              <a:solidFill>
                <a:srgbClr val="FEF6E3"/>
              </a:solidFill>
            </a:endParaRPr>
          </a:p>
          <a:p>
            <a:r>
              <a:rPr lang="ja-JP" altLang="en-US" sz="4800" dirty="0" smtClean="0">
                <a:solidFill>
                  <a:srgbClr val="FEF6E3"/>
                </a:solidFill>
              </a:rPr>
              <a:t>たくさんの人が一度に利用</a:t>
            </a:r>
            <a:endParaRPr kumimoji="1" lang="ja-JP" altLang="en-US" sz="4800" dirty="0">
              <a:solidFill>
                <a:srgbClr val="FEF6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898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3E4057"/>
                </a:solidFill>
              </a:rPr>
              <a:t>サーバ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pic>
        <p:nvPicPr>
          <p:cNvPr id="7174" name="Picture 6" descr="「サーバ　デル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3548954" cy="473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323528" y="6097762"/>
            <a:ext cx="6902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3E4057"/>
                </a:solidFill>
              </a:rPr>
              <a:t>http://</a:t>
            </a:r>
            <a:r>
              <a:rPr lang="en-US" altLang="ja-JP" dirty="0" smtClean="0">
                <a:solidFill>
                  <a:srgbClr val="3E4057"/>
                </a:solidFill>
              </a:rPr>
              <a:t>pc.watch.impress.co.jp/docs/2006/0907/dell.htm</a:t>
            </a:r>
          </a:p>
          <a:p>
            <a:r>
              <a:rPr lang="en-US" altLang="ja-JP" dirty="0">
                <a:solidFill>
                  <a:srgbClr val="3E4057"/>
                </a:solidFill>
              </a:rPr>
              <a:t>http://www.dell.com/jp/business/p/poweredge-r410/pd</a:t>
            </a:r>
            <a:endParaRPr lang="ja-JP" altLang="en-US" dirty="0">
              <a:solidFill>
                <a:srgbClr val="3E4057"/>
              </a:solidFill>
            </a:endParaRPr>
          </a:p>
        </p:txBody>
      </p:sp>
      <p:pic>
        <p:nvPicPr>
          <p:cNvPr id="7176" name="Picture 8" descr="http://i.dell.com/das/xa.ashx/global-site-design%20WEB/e65f77d4-65ff-4e6e-5437-922a307009f7/1/OriginalPng?id=Dell/Product_Images/Dell_Enterprise_Products/Enterprise_Systems/PowerEdge/PowerEdge_R410/hero/server-poweredge-r410-front-hero-504x3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145307"/>
            <a:ext cx="48006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345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3E4057"/>
                </a:solidFill>
              </a:rPr>
              <a:t>データセンター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pic>
        <p:nvPicPr>
          <p:cNvPr id="2050" name="Picture 2" descr="inside-facebook-data-center-lulea-sweden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6768752" cy="451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037878" y="6058781"/>
            <a:ext cx="6902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3E4057"/>
                </a:solidFill>
              </a:rPr>
              <a:t>http://www.bytez.nl/neem-ene-kijkje-in-het-datacenter-van-facebook/</a:t>
            </a:r>
            <a:endParaRPr lang="ja-JP" altLang="en-US" dirty="0">
              <a:solidFill>
                <a:srgbClr val="3E4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79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サーバ</a:t>
            </a:r>
            <a:r>
              <a:rPr lang="ja-JP" altLang="en-US" dirty="0" smtClean="0"/>
              <a:t>の中身（ハード）</a:t>
            </a:r>
            <a:endParaRPr kumimoji="1" lang="ja-JP" altLang="en-US" dirty="0"/>
          </a:p>
        </p:txBody>
      </p:sp>
      <p:pic>
        <p:nvPicPr>
          <p:cNvPr id="4" name="Picture 384" descr="ICON_Server_Rack_Q30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15816" y="1484784"/>
            <a:ext cx="2926039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正方形/長方形 4"/>
          <p:cNvSpPr/>
          <p:nvPr/>
        </p:nvSpPr>
        <p:spPr>
          <a:xfrm>
            <a:off x="797496" y="358368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サーバの内部</a:t>
            </a:r>
            <a:endParaRPr lang="en-US" altLang="ja-JP" sz="32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ja-JP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CPU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メモリ</a:t>
            </a:r>
            <a:endParaRPr lang="en-US" altLang="ja-JP" sz="32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ハードディスク</a:t>
            </a:r>
            <a:r>
              <a:rPr lang="en-US" altLang="ja-JP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(HDD)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電源ユニット</a:t>
            </a:r>
            <a:endParaRPr lang="en-US" altLang="ja-JP" sz="32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ネットワーク</a:t>
            </a:r>
            <a:r>
              <a:rPr lang="en-US" altLang="ja-JP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I/F</a:t>
            </a:r>
          </a:p>
        </p:txBody>
      </p:sp>
    </p:spTree>
    <p:extLst>
      <p:ext uri="{BB962C8B-B14F-4D97-AF65-F5344CB8AC3E}">
        <p14:creationId xmlns:p14="http://schemas.microsoft.com/office/powerpoint/2010/main" val="832850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「パソコン」の中身（ソフト）</a:t>
            </a:r>
            <a:endParaRPr kumimoji="1" lang="ja-JP" altLang="en-US" dirty="0"/>
          </a:p>
        </p:txBody>
      </p:sp>
      <p:pic>
        <p:nvPicPr>
          <p:cNvPr id="14" name="Picture 4" descr="ICON_VirtTriangle_flat_Q40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44168" y="4359622"/>
            <a:ext cx="3359150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 descr="ICON_Server_flat_Q408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71243" y="5393085"/>
            <a:ext cx="190500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ounded Rectangle 14"/>
          <p:cNvSpPr/>
          <p:nvPr/>
        </p:nvSpPr>
        <p:spPr bwMode="auto">
          <a:xfrm>
            <a:off x="1845643" y="3292326"/>
            <a:ext cx="5293964" cy="800100"/>
          </a:xfrm>
          <a:prstGeom prst="roundRect">
            <a:avLst/>
          </a:prstGeom>
          <a:gradFill>
            <a:gsLst>
              <a:gs pos="0">
                <a:srgbClr val="037BB1"/>
              </a:gs>
              <a:gs pos="83000">
                <a:srgbClr val="0383BD">
                  <a:alpha val="64000"/>
                </a:srgbClr>
              </a:gs>
            </a:gsLst>
          </a:gradFill>
          <a:ln w="127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OS</a:t>
            </a:r>
            <a:r>
              <a:rPr lang="ja-JP" altLang="en-US" sz="36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36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Windows, Mac</a:t>
            </a:r>
            <a:r>
              <a:rPr lang="ja-JP" altLang="en-US" sz="36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endParaRPr lang="en-US" sz="3600" dirty="0" smtClean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4" name="Rounded Rectangle 32"/>
          <p:cNvSpPr>
            <a:spLocks noChangeArrowheads="1"/>
          </p:cNvSpPr>
          <p:nvPr/>
        </p:nvSpPr>
        <p:spPr bwMode="auto">
          <a:xfrm>
            <a:off x="1822797" y="1741687"/>
            <a:ext cx="2588493" cy="136016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34B1B"/>
              </a:gs>
              <a:gs pos="89000">
                <a:srgbClr val="E7893F"/>
              </a:gs>
            </a:gsLst>
          </a:gradFill>
          <a:ln w="12700">
            <a:solidFill>
              <a:schemeClr val="accent6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ブラウザや</a:t>
            </a:r>
            <a:endParaRPr lang="en-US" altLang="ja-JP" sz="3200" dirty="0" smtClean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defRPr/>
            </a:pPr>
            <a:r>
              <a:rPr lang="ja-JP" altLang="en-US" sz="3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ワード</a:t>
            </a:r>
            <a:endParaRPr lang="en-US" sz="3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Rounded Rectangle 32"/>
          <p:cNvSpPr>
            <a:spLocks noChangeArrowheads="1"/>
          </p:cNvSpPr>
          <p:nvPr/>
        </p:nvSpPr>
        <p:spPr bwMode="auto">
          <a:xfrm>
            <a:off x="4551114" y="1741687"/>
            <a:ext cx="2588493" cy="136016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34B1B"/>
              </a:gs>
              <a:gs pos="89000">
                <a:srgbClr val="E7893F"/>
              </a:gs>
            </a:gsLst>
          </a:gradFill>
          <a:ln w="12700">
            <a:solidFill>
              <a:schemeClr val="accent6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その他</a:t>
            </a:r>
            <a:endParaRPr lang="en-US" altLang="ja-JP" sz="3200" dirty="0" smtClean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defRPr/>
            </a:pPr>
            <a:r>
              <a:rPr lang="ja-JP" altLang="en-US" sz="3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ソフト</a:t>
            </a:r>
            <a:endParaRPr lang="en-US" sz="3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3714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「サーバ」</a:t>
            </a:r>
            <a:r>
              <a:rPr lang="ja-JP" altLang="en-US" dirty="0" smtClean="0"/>
              <a:t>の中身（ソフト）</a:t>
            </a:r>
            <a:endParaRPr kumimoji="1" lang="ja-JP" altLang="en-US" dirty="0"/>
          </a:p>
        </p:txBody>
      </p:sp>
      <p:pic>
        <p:nvPicPr>
          <p:cNvPr id="14" name="Picture 4" descr="ICON_VirtTriangle_flat_Q40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44168" y="4359622"/>
            <a:ext cx="3359150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 descr="ICON_Server_flat_Q408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98614" y="5393084"/>
            <a:ext cx="190500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ounded Rectangle 14"/>
          <p:cNvSpPr/>
          <p:nvPr/>
        </p:nvSpPr>
        <p:spPr bwMode="auto">
          <a:xfrm>
            <a:off x="1845643" y="3292326"/>
            <a:ext cx="5293964" cy="800100"/>
          </a:xfrm>
          <a:prstGeom prst="roundRect">
            <a:avLst/>
          </a:prstGeom>
          <a:gradFill>
            <a:gsLst>
              <a:gs pos="0">
                <a:srgbClr val="037BB1"/>
              </a:gs>
              <a:gs pos="83000">
                <a:srgbClr val="0383BD">
                  <a:alpha val="64000"/>
                </a:srgbClr>
              </a:gs>
            </a:gsLst>
          </a:gradFill>
          <a:ln w="127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OS</a:t>
            </a:r>
          </a:p>
        </p:txBody>
      </p:sp>
      <p:sp>
        <p:nvSpPr>
          <p:cNvPr id="24" name="Rounded Rectangle 32"/>
          <p:cNvSpPr>
            <a:spLocks noChangeArrowheads="1"/>
          </p:cNvSpPr>
          <p:nvPr/>
        </p:nvSpPr>
        <p:spPr bwMode="auto">
          <a:xfrm>
            <a:off x="1822798" y="1741687"/>
            <a:ext cx="2588493" cy="136016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34B1B"/>
              </a:gs>
              <a:gs pos="89000">
                <a:srgbClr val="E7893F"/>
              </a:gs>
            </a:gsLst>
          </a:gradFill>
          <a:ln w="12700">
            <a:solidFill>
              <a:schemeClr val="accent6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サーバ用</a:t>
            </a:r>
            <a:endParaRPr lang="en-US" altLang="ja-JP" sz="3200" dirty="0" smtClean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defRPr/>
            </a:pPr>
            <a:r>
              <a:rPr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ソフト</a:t>
            </a:r>
            <a:endParaRPr lang="en-US" sz="3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Rounded Rectangle 32"/>
          <p:cNvSpPr>
            <a:spLocks noChangeArrowheads="1"/>
          </p:cNvSpPr>
          <p:nvPr/>
        </p:nvSpPr>
        <p:spPr bwMode="auto">
          <a:xfrm>
            <a:off x="4551114" y="1741687"/>
            <a:ext cx="2588493" cy="136016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34B1B"/>
              </a:gs>
              <a:gs pos="89000">
                <a:srgbClr val="E7893F"/>
              </a:gs>
            </a:gsLst>
          </a:gradFill>
          <a:ln w="12700">
            <a:solidFill>
              <a:schemeClr val="accent6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その他</a:t>
            </a:r>
            <a:endParaRPr lang="en-US" altLang="ja-JP" sz="3200" dirty="0" smtClean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defRPr/>
            </a:pPr>
            <a:r>
              <a:rPr lang="ja-JP" altLang="en-US" sz="3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ソフト</a:t>
            </a:r>
            <a:endParaRPr lang="en-US" sz="3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0848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3600" dirty="0" smtClean="0"/>
              <a:t>サーバの</a:t>
            </a:r>
            <a:r>
              <a:rPr kumimoji="1" lang="en-US" altLang="ja-JP" sz="3600" dirty="0" smtClean="0"/>
              <a:t>OS</a:t>
            </a:r>
            <a:r>
              <a:rPr kumimoji="1" lang="ja-JP" altLang="en-US" sz="3600" dirty="0" smtClean="0"/>
              <a:t>として使われる</a:t>
            </a:r>
            <a:r>
              <a:rPr kumimoji="1" lang="en-US" altLang="ja-JP" sz="3600" dirty="0" smtClean="0"/>
              <a:t/>
            </a:r>
            <a:br>
              <a:rPr kumimoji="1" lang="en-US" altLang="ja-JP" sz="3600" dirty="0" smtClean="0"/>
            </a:br>
            <a:r>
              <a:rPr lang="en-US" altLang="ja-JP" sz="7200" dirty="0" smtClean="0"/>
              <a:t>Linux</a:t>
            </a:r>
            <a:endParaRPr kumimoji="1" lang="ja-JP" altLang="en-US" sz="7200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22288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3300733" y="2348880"/>
            <a:ext cx="53142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リーナスさんが作った</a:t>
            </a:r>
            <a:endParaRPr kumimoji="1" lang="en-US" altLang="ja-JP" sz="40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en-US" altLang="ja-JP" sz="40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UNIX</a:t>
            </a:r>
            <a:r>
              <a:rPr kumimoji="1" lang="ja-JP" altLang="en-US" sz="40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だから</a:t>
            </a:r>
            <a:endParaRPr kumimoji="1" lang="en-US" altLang="ja-JP" sz="40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40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『Linux』</a:t>
            </a:r>
            <a:endParaRPr kumimoji="1" lang="ja-JP" altLang="en-US" sz="4000" dirty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24113" y="52305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リーナス・トーバルズ氏</a:t>
            </a:r>
            <a:endParaRPr kumimoji="1" lang="ja-JP" altLang="en-US" dirty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05036" y="6303565"/>
            <a:ext cx="832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https://commons.wikimedia.org/wiki/File:Linus_Torvalds_(cropped).jpg</a:t>
            </a:r>
            <a:endParaRPr kumimoji="1" lang="ja-JP" altLang="en-US" dirty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473" y="3318376"/>
            <a:ext cx="214312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8751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6000" dirty="0" smtClean="0"/>
              <a:t>Linux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3456384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>
                <a:solidFill>
                  <a:srgbClr val="FEF6E3"/>
                </a:solidFill>
              </a:rPr>
              <a:t>無料</a:t>
            </a:r>
            <a:endParaRPr kumimoji="1" lang="en-US" altLang="ja-JP" sz="4800" dirty="0" smtClean="0">
              <a:solidFill>
                <a:srgbClr val="FEF6E3"/>
              </a:solidFill>
            </a:endParaRPr>
          </a:p>
          <a:p>
            <a:r>
              <a:rPr lang="ja-JP" altLang="en-US" sz="4800" dirty="0" smtClean="0">
                <a:solidFill>
                  <a:srgbClr val="FEF6E3"/>
                </a:solidFill>
              </a:rPr>
              <a:t>オープンソース</a:t>
            </a:r>
            <a:endParaRPr lang="en-US" altLang="ja-JP" sz="4800" dirty="0" smtClean="0">
              <a:solidFill>
                <a:srgbClr val="FEF6E3"/>
              </a:solidFill>
            </a:endParaRPr>
          </a:p>
          <a:p>
            <a:r>
              <a:rPr kumimoji="1" lang="ja-JP" altLang="en-US" sz="4800" dirty="0">
                <a:solidFill>
                  <a:srgbClr val="FEF6E3"/>
                </a:solidFill>
              </a:rPr>
              <a:t>世界中</a:t>
            </a:r>
            <a:r>
              <a:rPr kumimoji="1" lang="ja-JP" altLang="en-US" sz="4800" dirty="0" smtClean="0">
                <a:solidFill>
                  <a:srgbClr val="FEF6E3"/>
                </a:solidFill>
              </a:rPr>
              <a:t>のエンジニアが開発に参加</a:t>
            </a:r>
            <a:endParaRPr kumimoji="1" lang="ja-JP" altLang="en-US" sz="4800" dirty="0">
              <a:solidFill>
                <a:srgbClr val="FEF6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28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2636912"/>
            <a:ext cx="8229600" cy="1503040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/>
              <a:t>本日の予定</a:t>
            </a:r>
            <a:endParaRPr kumimoji="1" lang="ja-JP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10972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8" descr="https://blog.rosehosting.com/blog/wp-content/uploads/2016/04/centos_logo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22" name="Picture 2" descr="http://o.aolcdn.com/dims-shared/dims3/GLOB/crop/2600x1844+0+0/resize/1400x993!/format/jpg/quality/85/http:/hss-prod.hss.aol.com/hss/storage/midas/1dc898e35cc10018a1cc22a0b4e537b7/202716450/stock-photo-mountain-view-ca-usa-august-android-marshmallow-latest-android-os-replica-in-front-of-307787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98" y="-27384"/>
            <a:ext cx="9668882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74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en-US" altLang="ja-JP" sz="8800" dirty="0" smtClean="0"/>
              <a:t>Linux</a:t>
            </a:r>
            <a:r>
              <a:rPr kumimoji="1" lang="ja-JP" altLang="en-US" sz="8800" dirty="0" smtClean="0"/>
              <a:t>基礎</a:t>
            </a:r>
            <a:r>
              <a:rPr kumimoji="1" lang="en-US" altLang="ja-JP" sz="8800" dirty="0" smtClean="0"/>
              <a:t/>
            </a:r>
            <a:br>
              <a:rPr kumimoji="1" lang="en-US" altLang="ja-JP" sz="8800" dirty="0" smtClean="0"/>
            </a:br>
            <a:r>
              <a:rPr lang="ja-JP" altLang="en-US" sz="5400" dirty="0" smtClean="0"/>
              <a:t>その</a:t>
            </a:r>
            <a:r>
              <a:rPr lang="en-US" altLang="ja-JP" sz="5400" dirty="0"/>
              <a:t>2</a:t>
            </a:r>
            <a:endParaRPr kumimoji="1" lang="ja-JP" altLang="en-US" sz="88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645024"/>
            <a:ext cx="214312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87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ユーザー</a:t>
            </a:r>
            <a:r>
              <a:rPr lang="ja-JP" altLang="en-US" sz="7200" dirty="0" smtClean="0"/>
              <a:t>権限</a:t>
            </a:r>
            <a:endParaRPr kumimoji="1" lang="ja-JP" altLang="en-US" sz="7200" dirty="0"/>
          </a:p>
        </p:txBody>
      </p:sp>
      <p:pic>
        <p:nvPicPr>
          <p:cNvPr id="1026" name="Picture 2" descr="サル山のボス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20804"/>
            <a:ext cx="30289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79512" y="1340768"/>
            <a:ext cx="863453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44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Linux</a:t>
            </a:r>
            <a:r>
              <a:rPr lang="ja-JP" altLang="en-US" sz="44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en-US" altLang="ja-JP" sz="44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44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台を複数人が使う前提</a:t>
            </a:r>
            <a:endParaRPr lang="en-US" altLang="ja-JP" sz="44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44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管理者と一般ユーザー</a:t>
            </a:r>
            <a:endParaRPr lang="en-US" altLang="ja-JP" sz="44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5654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ユーザー権限</a:t>
            </a:r>
            <a:endParaRPr kumimoji="1" lang="ja-JP" altLang="en-US" sz="7200" dirty="0"/>
          </a:p>
        </p:txBody>
      </p:sp>
      <p:pic>
        <p:nvPicPr>
          <p:cNvPr id="1026" name="Picture 2" descr="サル山のボス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4176464" cy="525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下矢印 4"/>
          <p:cNvSpPr/>
          <p:nvPr/>
        </p:nvSpPr>
        <p:spPr>
          <a:xfrm rot="5400000">
            <a:off x="3615331" y="2040283"/>
            <a:ext cx="1800200" cy="1697314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508104" y="2377455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スーパーユーザー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(root)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下矢印 6"/>
          <p:cNvSpPr/>
          <p:nvPr/>
        </p:nvSpPr>
        <p:spPr>
          <a:xfrm rot="5400000">
            <a:off x="3743908" y="5107680"/>
            <a:ext cx="1800200" cy="1697314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77785" y="566124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一般ユーザー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6711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やってみよう</a:t>
            </a:r>
            <a:endParaRPr kumimoji="1" lang="ja-JP" altLang="en-US" sz="7200" dirty="0"/>
          </a:p>
        </p:txBody>
      </p:sp>
      <p:pic>
        <p:nvPicPr>
          <p:cNvPr id="2050" name="Picture 2" descr="C:\Users\katsube\Desktop\VirtualBox_CentOS7-neec_09_10_2016_17_09_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23" y="2060848"/>
            <a:ext cx="7189085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467544" y="1229851"/>
            <a:ext cx="8406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 smtClean="0">
                <a:solidFill>
                  <a:srgbClr val="FF0000"/>
                </a:solidFill>
              </a:rPr>
              <a:t>/</a:t>
            </a:r>
            <a:r>
              <a:rPr kumimoji="1" lang="en-US" altLang="ja-JP" sz="4800" dirty="0" err="1" smtClean="0">
                <a:solidFill>
                  <a:srgbClr val="FF0000"/>
                </a:solidFill>
              </a:rPr>
              <a:t>var</a:t>
            </a:r>
            <a:r>
              <a:rPr kumimoji="1" lang="en-US" altLang="ja-JP" sz="4800" dirty="0" smtClean="0">
                <a:solidFill>
                  <a:srgbClr val="FF0000"/>
                </a:solidFill>
              </a:rPr>
              <a:t>/log/ </a:t>
            </a:r>
            <a:r>
              <a:rPr kumimoji="1" lang="ja-JP" altLang="en-US" sz="2800" dirty="0" smtClean="0"/>
              <a:t>の下のディレクトリ</a:t>
            </a:r>
            <a:r>
              <a:rPr kumimoji="1" lang="en-US" altLang="ja-JP" sz="2800" dirty="0" smtClean="0"/>
              <a:t>(</a:t>
            </a:r>
            <a:r>
              <a:rPr kumimoji="1" lang="ja-JP" altLang="en-US" sz="2800" dirty="0" smtClean="0"/>
              <a:t>フォルダ</a:t>
            </a:r>
            <a:r>
              <a:rPr kumimoji="1" lang="en-US" altLang="ja-JP" sz="2800" dirty="0" smtClean="0"/>
              <a:t>)</a:t>
            </a:r>
            <a:r>
              <a:rPr kumimoji="1" lang="ja-JP" altLang="en-US" sz="2800" dirty="0" smtClean="0"/>
              <a:t>やファイル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52334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やってみよう</a:t>
            </a:r>
            <a:endParaRPr kumimoji="1" lang="ja-JP" altLang="en-US" sz="7200" dirty="0"/>
          </a:p>
        </p:txBody>
      </p:sp>
      <p:pic>
        <p:nvPicPr>
          <p:cNvPr id="3074" name="Picture 2" descr="C:\Users\katsube\Desktop\VirtualBox_CentOS7-neec_09_10_2016_17_12_1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12" b="50000"/>
          <a:stretch/>
        </p:blipFill>
        <p:spPr bwMode="auto">
          <a:xfrm>
            <a:off x="1000744" y="2544713"/>
            <a:ext cx="748715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2411759" y="1556792"/>
            <a:ext cx="3951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 smtClean="0"/>
              <a:t>OS</a:t>
            </a:r>
            <a:r>
              <a:rPr kumimoji="1" lang="ja-JP" altLang="en-US" sz="4800" dirty="0" smtClean="0"/>
              <a:t>の設定変更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643332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やってみよう</a:t>
            </a:r>
            <a:endParaRPr kumimoji="1" lang="ja-JP" altLang="en-US" sz="7200" dirty="0"/>
          </a:p>
        </p:txBody>
      </p:sp>
      <p:pic>
        <p:nvPicPr>
          <p:cNvPr id="4098" name="Picture 2" descr="C:\Users\katsube\Desktop\VirtualBox_CentOS7-neec_09_10_2016_17_13_4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6" t="21852" r="21428" b="24601"/>
          <a:stretch/>
        </p:blipFill>
        <p:spPr bwMode="auto">
          <a:xfrm>
            <a:off x="1115616" y="1860054"/>
            <a:ext cx="69246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602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やってみよう</a:t>
            </a:r>
            <a:endParaRPr kumimoji="1" lang="ja-JP" altLang="en-US" sz="7200" dirty="0"/>
          </a:p>
        </p:txBody>
      </p:sp>
      <p:pic>
        <p:nvPicPr>
          <p:cNvPr id="5122" name="Picture 2" descr="C:\Users\katsube\Desktop\VirtualBox_CentOS7-neec_09_10_2016_17_15_4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72" b="52925"/>
          <a:stretch/>
        </p:blipFill>
        <p:spPr bwMode="auto">
          <a:xfrm>
            <a:off x="827584" y="1844824"/>
            <a:ext cx="76033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800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やってみよう</a:t>
            </a:r>
            <a:endParaRPr kumimoji="1" lang="ja-JP" altLang="en-US" sz="7200" dirty="0"/>
          </a:p>
        </p:txBody>
      </p:sp>
      <p:pic>
        <p:nvPicPr>
          <p:cNvPr id="6146" name="Picture 2" descr="C:\Users\katsube\Desktop\VirtualBox_CentOS7-neec_09_10_2016_17_16_5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776864" cy="490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円/楕円 4"/>
          <p:cNvSpPr/>
          <p:nvPr/>
        </p:nvSpPr>
        <p:spPr>
          <a:xfrm>
            <a:off x="3275856" y="3866480"/>
            <a:ext cx="1944216" cy="570632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75856" y="4509120"/>
            <a:ext cx="4794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クリックして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root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でログイン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</a:t>
            </a:r>
            <a:endParaRPr kumimoji="1" lang="ja-JP" altLang="en-US" sz="2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6769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2669" y="260648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やってみよう</a:t>
            </a:r>
            <a:endParaRPr kumimoji="1" lang="ja-JP" altLang="en-US" sz="7200" dirty="0"/>
          </a:p>
        </p:txBody>
      </p:sp>
      <p:pic>
        <p:nvPicPr>
          <p:cNvPr id="7170" name="Picture 2" descr="C:\Users\katsube\Desktop\VirtualBox_CentOS7-neec_09_10_2016_17_19_1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2" t="34467" r="25302" b="31067"/>
          <a:stretch/>
        </p:blipFill>
        <p:spPr bwMode="auto">
          <a:xfrm>
            <a:off x="1259632" y="3158475"/>
            <a:ext cx="6615675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228172" y="1588815"/>
            <a:ext cx="66303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ユーザー名：</a:t>
            </a:r>
            <a:r>
              <a:rPr kumimoji="1" lang="en-US" altLang="ja-JP" sz="48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root</a:t>
            </a:r>
          </a:p>
          <a:p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パスワード：</a:t>
            </a:r>
            <a:r>
              <a:rPr lang="en-US" altLang="ja-JP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root2016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302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 smtClean="0"/>
              <a:t>午前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smtClean="0"/>
              <a:t>Linux</a:t>
            </a:r>
            <a:r>
              <a:rPr kumimoji="1" lang="ja-JP" altLang="en-US" sz="4000" dirty="0" smtClean="0"/>
              <a:t>基礎</a:t>
            </a:r>
            <a:endParaRPr lang="en-US" altLang="ja-JP" sz="4000" dirty="0"/>
          </a:p>
          <a:p>
            <a:pPr lvl="1"/>
            <a:r>
              <a:rPr lang="ja-JP" altLang="en-US" sz="3600" dirty="0" smtClean="0"/>
              <a:t>ユーザー権限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lang="en-US" altLang="ja-JP" sz="3600" dirty="0" smtClean="0"/>
          </a:p>
          <a:p>
            <a:r>
              <a:rPr kumimoji="1" lang="en-US" altLang="ja-JP" sz="4000" dirty="0" smtClean="0"/>
              <a:t>Linux</a:t>
            </a:r>
            <a:r>
              <a:rPr kumimoji="1" lang="ja-JP" altLang="en-US" sz="4000" dirty="0" smtClean="0"/>
              <a:t>コンソール</a:t>
            </a:r>
            <a:endParaRPr kumimoji="1" lang="en-US" altLang="ja-JP" sz="4000" dirty="0" smtClean="0"/>
          </a:p>
          <a:p>
            <a:pPr lvl="1"/>
            <a:r>
              <a:rPr lang="en-US" altLang="ja-JP" sz="3600" dirty="0" smtClean="0"/>
              <a:t>GUI</a:t>
            </a:r>
            <a:r>
              <a:rPr lang="ja-JP" altLang="en-US" sz="3600" dirty="0" smtClean="0"/>
              <a:t>と</a:t>
            </a:r>
            <a:r>
              <a:rPr lang="en-US" altLang="ja-JP" sz="3600" dirty="0" smtClean="0"/>
              <a:t>CUI</a:t>
            </a:r>
            <a:endParaRPr kumimoji="1" lang="en-US" altLang="ja-JP" sz="3600" dirty="0" smtClean="0"/>
          </a:p>
          <a:p>
            <a:pPr lvl="1"/>
            <a:r>
              <a:rPr kumimoji="1" lang="ja-JP" altLang="en-US" sz="3600" dirty="0" smtClean="0"/>
              <a:t>コマンド練習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58082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ログアウト</a:t>
            </a:r>
            <a:endParaRPr kumimoji="1" lang="ja-JP" altLang="en-US" sz="7200" dirty="0"/>
          </a:p>
        </p:txBody>
      </p:sp>
      <p:pic>
        <p:nvPicPr>
          <p:cNvPr id="8194" name="Picture 2" descr="C:\Users\katsube\Desktop\VirtualBox_CentOS7-neec_09_10_2016_17_27_5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9" b="43816"/>
          <a:stretch/>
        </p:blipFill>
        <p:spPr bwMode="auto">
          <a:xfrm>
            <a:off x="814524" y="2443286"/>
            <a:ext cx="7593386" cy="423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323529" y="1268760"/>
            <a:ext cx="8640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ログアウトし一般ユーザー</a:t>
            </a:r>
            <a:r>
              <a:rPr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4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neec</a:t>
            </a:r>
            <a:r>
              <a:rPr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に戻しておいてください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723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lang="en-US" altLang="ja-JP" sz="6600" dirty="0"/>
              <a:t>r</a:t>
            </a:r>
            <a:r>
              <a:rPr lang="en-US" altLang="ja-JP" sz="6600" dirty="0" smtClean="0"/>
              <a:t>oot</a:t>
            </a:r>
            <a:r>
              <a:rPr lang="ja-JP" altLang="en-US" sz="6600" dirty="0" smtClean="0"/>
              <a:t>は特別な時だけ</a:t>
            </a:r>
            <a:endParaRPr kumimoji="1" lang="ja-JP" altLang="en-US" sz="6600" dirty="0"/>
          </a:p>
        </p:txBody>
      </p:sp>
      <p:pic>
        <p:nvPicPr>
          <p:cNvPr id="10242" name="Picture 2" descr="http://3.bp.blogspot.com/--eHNTCGejEI/VZt5EpuNnfI/AAAAAAAAuyw/U4PHlRKounU/s800/jiko_car_tsuitots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396044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4427984" y="1556792"/>
            <a:ext cx="44644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スーパーユーザー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は何でも出来てしまうので、</a:t>
            </a:r>
            <a:r>
              <a:rPr lang="ja-JP" altLang="en-US" sz="40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非常に危険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。</a:t>
            </a:r>
            <a:endParaRPr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普段は必ず一般ユーザーで。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7710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 smtClean="0"/>
              <a:t>ユーザーの権限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1700808"/>
            <a:ext cx="8229600" cy="4824536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>
                <a:solidFill>
                  <a:srgbClr val="FEF6E3"/>
                </a:solidFill>
              </a:rPr>
              <a:t>「</a:t>
            </a:r>
            <a:r>
              <a:rPr kumimoji="1" lang="ja-JP" altLang="en-US" sz="4800" dirty="0" smtClean="0">
                <a:solidFill>
                  <a:srgbClr val="FF0000"/>
                </a:solidFill>
              </a:rPr>
              <a:t>スーパーユーザー</a:t>
            </a:r>
            <a:r>
              <a:rPr kumimoji="1" lang="ja-JP" altLang="en-US" sz="4800" dirty="0" smtClean="0">
                <a:solidFill>
                  <a:srgbClr val="FEF6E3"/>
                </a:solidFill>
              </a:rPr>
              <a:t>」と</a:t>
            </a:r>
            <a:r>
              <a:rPr lang="ja-JP" altLang="en-US" sz="4800" dirty="0" smtClean="0">
                <a:solidFill>
                  <a:srgbClr val="FEF6E3"/>
                </a:solidFill>
              </a:rPr>
              <a:t>「一般ユーザー」</a:t>
            </a:r>
            <a:r>
              <a:rPr lang="en-US" altLang="ja-JP" sz="4800" dirty="0" smtClean="0">
                <a:solidFill>
                  <a:srgbClr val="FEF6E3"/>
                </a:solidFill>
              </a:rPr>
              <a:t/>
            </a:r>
            <a:br>
              <a:rPr lang="en-US" altLang="ja-JP" sz="4800" dirty="0" smtClean="0">
                <a:solidFill>
                  <a:srgbClr val="FEF6E3"/>
                </a:solidFill>
              </a:rPr>
            </a:br>
            <a:endParaRPr lang="en-US" altLang="ja-JP" sz="4800" dirty="0" smtClean="0">
              <a:solidFill>
                <a:srgbClr val="FEF6E3"/>
              </a:solidFill>
            </a:endParaRPr>
          </a:p>
          <a:p>
            <a:r>
              <a:rPr kumimoji="1" lang="ja-JP" altLang="en-US" sz="4800" dirty="0" smtClean="0">
                <a:solidFill>
                  <a:srgbClr val="FEF6E3"/>
                </a:solidFill>
              </a:rPr>
              <a:t>スーパーユーザー＝</a:t>
            </a:r>
            <a:r>
              <a:rPr kumimoji="1" lang="en-US" altLang="ja-JP" sz="4800" dirty="0" smtClean="0">
                <a:solidFill>
                  <a:srgbClr val="FF0000"/>
                </a:solidFill>
              </a:rPr>
              <a:t>root</a:t>
            </a:r>
            <a:br>
              <a:rPr kumimoji="1" lang="en-US" altLang="ja-JP" sz="4800" dirty="0" smtClean="0">
                <a:solidFill>
                  <a:srgbClr val="FF0000"/>
                </a:solidFill>
              </a:rPr>
            </a:br>
            <a:endParaRPr kumimoji="1" lang="en-US" altLang="ja-JP" sz="4800" dirty="0" smtClean="0">
              <a:solidFill>
                <a:srgbClr val="FF0000"/>
              </a:solidFill>
            </a:endParaRPr>
          </a:p>
          <a:p>
            <a:r>
              <a:rPr kumimoji="1" lang="ja-JP" altLang="en-US" sz="4800" dirty="0" smtClean="0">
                <a:solidFill>
                  <a:srgbClr val="FEF6E3"/>
                </a:solidFill>
              </a:rPr>
              <a:t>普段の作業は一般ユーザー</a:t>
            </a:r>
            <a:endParaRPr kumimoji="1" lang="en-US" altLang="ja-JP" sz="4800" dirty="0" smtClean="0">
              <a:solidFill>
                <a:srgbClr val="FEF6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69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en-US" altLang="ja-JP" sz="8000" dirty="0" smtClean="0"/>
              <a:t>Linux</a:t>
            </a:r>
            <a:r>
              <a:rPr kumimoji="1" lang="ja-JP" altLang="en-US" sz="8000" dirty="0" smtClean="0"/>
              <a:t>コンソール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645024"/>
            <a:ext cx="214312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79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なぜ</a:t>
            </a:r>
            <a:r>
              <a:rPr kumimoji="1" lang="en-US" altLang="ja-JP" sz="8000" dirty="0" smtClean="0"/>
              <a:t>CUI</a:t>
            </a:r>
            <a:r>
              <a:rPr kumimoji="1" lang="ja-JP" altLang="en-US" sz="8000" dirty="0" smtClean="0"/>
              <a:t>？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717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GUI</a:t>
            </a:r>
            <a:r>
              <a:rPr lang="ja-JP" altLang="en-US" dirty="0" smtClean="0"/>
              <a:t>と</a:t>
            </a:r>
            <a:r>
              <a:rPr lang="en-US" altLang="ja-JP" dirty="0" smtClean="0"/>
              <a:t>CUI</a:t>
            </a:r>
            <a:endParaRPr kumimoji="1" lang="ja-JP" altLang="en-US" dirty="0"/>
          </a:p>
        </p:txBody>
      </p:sp>
      <p:pic>
        <p:nvPicPr>
          <p:cNvPr id="9218" name="Picture 2" descr="C:\Users\katsube\Desktop\VirtualBox_CentOS7-neec_09_10_2016_17_34_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4"/>
            <a:ext cx="8064896" cy="508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3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なぜ</a:t>
            </a:r>
            <a:r>
              <a:rPr lang="en-US" altLang="ja-JP" dirty="0" smtClean="0"/>
              <a:t>CUI</a:t>
            </a:r>
            <a:r>
              <a:rPr lang="ja-JP" altLang="en-US" dirty="0" smtClean="0"/>
              <a:t>を使うの？</a:t>
            </a:r>
            <a:endParaRPr kumimoji="1" lang="ja-JP" altLang="en-US" dirty="0"/>
          </a:p>
        </p:txBody>
      </p:sp>
      <p:sp>
        <p:nvSpPr>
          <p:cNvPr id="6" name="AutoShape 2" descr="AWS グローバルインフラストラクチャ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" name="AutoShape 4" descr="https://d0.awsstatic.com/global-infrastructure/maps/Global_Infrastructure_global-infra_6.14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" name="AutoShape 6" descr="https://d0.awsstatic.com/global-infrastructure/maps/Global_Infrastructure_global-infra_6.14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46" y="2232248"/>
            <a:ext cx="8080226" cy="458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1979712" y="6488668"/>
            <a:ext cx="595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https://aws.amazon.com/jp/about-aws/global-infrastructure/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1872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 smtClean="0"/>
              <a:t>前提として、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z="4400" dirty="0" smtClean="0">
                <a:solidFill>
                  <a:srgbClr val="FF0000"/>
                </a:solidFill>
              </a:rPr>
              <a:t>サーバは遠く離れた</a:t>
            </a:r>
            <a:r>
              <a:rPr lang="ja-JP" altLang="en-US" sz="4400" dirty="0">
                <a:solidFill>
                  <a:srgbClr val="FF0000"/>
                </a:solidFill>
              </a:rPr>
              <a:t>ところ</a:t>
            </a:r>
            <a:r>
              <a:rPr lang="ja-JP" altLang="en-US" dirty="0"/>
              <a:t>に</a:t>
            </a:r>
            <a:r>
              <a:rPr lang="ja-JP" altLang="en-US" dirty="0" smtClean="0"/>
              <a:t>ある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（ことが多い）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01939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なぜ</a:t>
            </a:r>
            <a:r>
              <a:rPr lang="en-US" altLang="ja-JP" dirty="0" smtClean="0"/>
              <a:t>CUI</a:t>
            </a:r>
            <a:r>
              <a:rPr lang="ja-JP" altLang="en-US" dirty="0" smtClean="0"/>
              <a:t>を使うの？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7584" y="1544530"/>
            <a:ext cx="7704856" cy="5040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3600" dirty="0" smtClean="0"/>
              <a:t>PS</a:t>
            </a:r>
            <a:r>
              <a:rPr lang="ja-JP" altLang="en-US" sz="3600" dirty="0" smtClean="0"/>
              <a:t>の「リモートプレイ」方式なら？</a:t>
            </a:r>
            <a:endParaRPr lang="en-US" altLang="ja-JP" sz="36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19672" y="6049406"/>
            <a:ext cx="562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http://www.jp.playstation.com/support/torne/guide/psp/</a:t>
            </a:r>
            <a:endParaRPr kumimoji="1" lang="ja-JP" altLang="en-US" dirty="0"/>
          </a:p>
        </p:txBody>
      </p:sp>
      <p:pic>
        <p:nvPicPr>
          <p:cNvPr id="11270" name="Picture 6" descr="PSP®での利用 リモートプレ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795087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3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なぜ</a:t>
            </a:r>
            <a:r>
              <a:rPr lang="en-US" altLang="ja-JP" dirty="0" smtClean="0"/>
              <a:t>CUI</a:t>
            </a:r>
            <a:r>
              <a:rPr lang="ja-JP" altLang="en-US" dirty="0" smtClean="0"/>
              <a:t>を使うの？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556792"/>
            <a:ext cx="8208912" cy="5040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3600" dirty="0" smtClean="0"/>
              <a:t>PC</a:t>
            </a:r>
            <a:r>
              <a:rPr lang="ja-JP" altLang="en-US" sz="3600" dirty="0" smtClean="0"/>
              <a:t>ゲームのようなサーバクライアント方式なら？</a:t>
            </a:r>
            <a:endParaRPr lang="en-US" altLang="ja-JP" sz="3600" dirty="0" smtClean="0"/>
          </a:p>
        </p:txBody>
      </p:sp>
      <p:pic>
        <p:nvPicPr>
          <p:cNvPr id="6" name="Picture 2" descr="http://img.finalfantasyxiv.com/lds/promo/pc/global/images/special/3_0_Heavensward/screenshot/201505/ss_021.png?35330d4v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80685"/>
            <a:ext cx="6264696" cy="352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340745" y="6205954"/>
            <a:ext cx="616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3E4057"/>
                </a:solidFill>
              </a:rPr>
              <a:t>http://jp.finalfantasyxiv.com/heavensward/#system__workshop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79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なぜ</a:t>
            </a:r>
            <a:r>
              <a:rPr lang="en-US" altLang="ja-JP" dirty="0" smtClean="0"/>
              <a:t>CUI</a:t>
            </a:r>
            <a:r>
              <a:rPr lang="ja-JP" altLang="en-US" dirty="0" smtClean="0"/>
              <a:t>を使うの？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484784"/>
            <a:ext cx="8424936" cy="864096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$ </a:t>
            </a:r>
            <a:r>
              <a:rPr lang="en-US" altLang="ja-JP" sz="3600" dirty="0" err="1" smtClean="0">
                <a:solidFill>
                  <a:schemeClr val="bg1"/>
                </a:solidFill>
              </a:rPr>
              <a:t>ps</a:t>
            </a:r>
            <a:r>
              <a:rPr lang="en-US" altLang="ja-JP" sz="3600" dirty="0" smtClean="0">
                <a:solidFill>
                  <a:schemeClr val="bg1"/>
                </a:solidFill>
              </a:rPr>
              <a:t> aux | grep mate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  <p:pic>
        <p:nvPicPr>
          <p:cNvPr id="16386" name="Picture 2" descr="C:\Users\katsube\Desktop\VirtualBox_CentOS7-neec_09_10_2016_18_17_4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2" t="30207" r="2139" b="10058"/>
          <a:stretch/>
        </p:blipFill>
        <p:spPr bwMode="auto">
          <a:xfrm>
            <a:off x="395536" y="2636912"/>
            <a:ext cx="833039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07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 smtClean="0"/>
              <a:t>午後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 smtClean="0"/>
              <a:t>ネットワーク基礎</a:t>
            </a:r>
            <a:endParaRPr kumimoji="1" lang="en-US" altLang="ja-JP" sz="4000" dirty="0" smtClean="0"/>
          </a:p>
          <a:p>
            <a:pPr lvl="1"/>
            <a:r>
              <a:rPr lang="ja-JP" altLang="en-US" sz="3600" dirty="0" smtClean="0"/>
              <a:t>「プロトコル」と「ポート」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kumimoji="1" lang="en-US" altLang="ja-JP" sz="3600" dirty="0" smtClean="0"/>
          </a:p>
          <a:p>
            <a:r>
              <a:rPr lang="en-US" altLang="ja-JP" sz="4000" dirty="0" smtClean="0"/>
              <a:t>HTTP</a:t>
            </a:r>
            <a:r>
              <a:rPr lang="ja-JP" altLang="en-US" sz="4000" dirty="0" smtClean="0"/>
              <a:t>演習</a:t>
            </a:r>
            <a:endParaRPr lang="en-US" altLang="ja-JP" sz="4000" dirty="0" smtClean="0"/>
          </a:p>
          <a:p>
            <a:pPr lvl="1"/>
            <a:r>
              <a:rPr lang="en-US" altLang="ja-JP" sz="3600" dirty="0" smtClean="0"/>
              <a:t> </a:t>
            </a:r>
            <a:r>
              <a:rPr lang="ja-JP" altLang="en-US" sz="3600" dirty="0" smtClean="0"/>
              <a:t>プロフィールページを作る</a:t>
            </a:r>
            <a:endParaRPr kumimoji="1"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508269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なぜ</a:t>
            </a:r>
            <a:r>
              <a:rPr lang="en-US" altLang="ja-JP" dirty="0" smtClean="0"/>
              <a:t>CUI</a:t>
            </a:r>
            <a:r>
              <a:rPr lang="ja-JP" altLang="en-US" dirty="0" smtClean="0"/>
              <a:t>を使うの？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484784"/>
            <a:ext cx="8424936" cy="864096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$ </a:t>
            </a:r>
            <a:r>
              <a:rPr lang="en-US" altLang="ja-JP" sz="3600" dirty="0" err="1" smtClean="0">
                <a:solidFill>
                  <a:schemeClr val="bg1"/>
                </a:solidFill>
              </a:rPr>
              <a:t>ps</a:t>
            </a:r>
            <a:r>
              <a:rPr lang="en-US" altLang="ja-JP" sz="3600" dirty="0" smtClean="0">
                <a:solidFill>
                  <a:schemeClr val="bg1"/>
                </a:solidFill>
              </a:rPr>
              <a:t> aux | grep </a:t>
            </a:r>
            <a:r>
              <a:rPr lang="en-US" altLang="ja-JP" sz="3600" dirty="0" err="1" smtClean="0">
                <a:solidFill>
                  <a:schemeClr val="bg1"/>
                </a:solidFill>
              </a:rPr>
              <a:t>sshd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  <p:pic>
        <p:nvPicPr>
          <p:cNvPr id="17410" name="Picture 2" descr="C:\Users\katsube\Desktop\VirtualBox_CentOS7-neec_09_10_2016_18_21_2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" t="29783" r="30546" b="40272"/>
          <a:stretch/>
        </p:blipFill>
        <p:spPr bwMode="auto">
          <a:xfrm>
            <a:off x="435104" y="2585864"/>
            <a:ext cx="8356371" cy="252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89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なぜ</a:t>
            </a:r>
            <a:r>
              <a:rPr lang="en-US" altLang="ja-JP" dirty="0" smtClean="0"/>
              <a:t>CUI</a:t>
            </a:r>
            <a:r>
              <a:rPr lang="ja-JP" altLang="en-US" dirty="0" smtClean="0"/>
              <a:t>を使うの？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19672" y="1700808"/>
            <a:ext cx="6048672" cy="1368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3600" dirty="0" smtClean="0"/>
              <a:t>CUI</a:t>
            </a:r>
            <a:r>
              <a:rPr lang="ja-JP" altLang="en-US" sz="3600" dirty="0" smtClean="0"/>
              <a:t>なら文字情報だけ。</a:t>
            </a:r>
            <a:endParaRPr lang="en-US" altLang="ja-JP" sz="3600" dirty="0" smtClean="0"/>
          </a:p>
          <a:p>
            <a:pPr marL="0" indent="0">
              <a:buNone/>
            </a:pPr>
            <a:r>
              <a:rPr lang="en-US" altLang="ja-JP" sz="3600" dirty="0" smtClean="0"/>
              <a:t>1</a:t>
            </a:r>
            <a:r>
              <a:rPr lang="ja-JP" altLang="en-US" sz="3600" dirty="0" err="1"/>
              <a:t>つの</a:t>
            </a:r>
            <a:r>
              <a:rPr lang="ja-JP" altLang="en-US" sz="3600" dirty="0" smtClean="0"/>
              <a:t>コマンドで完結する。</a:t>
            </a:r>
            <a:endParaRPr lang="en-US" altLang="ja-JP" sz="3600" dirty="0" smtClean="0"/>
          </a:p>
          <a:p>
            <a:pPr marL="0" indent="0">
              <a:buNone/>
            </a:pPr>
            <a:endParaRPr lang="en-US" altLang="ja-JP" sz="3600" dirty="0" smtClean="0"/>
          </a:p>
        </p:txBody>
      </p:sp>
      <p:pic>
        <p:nvPicPr>
          <p:cNvPr id="8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74115" y="3294374"/>
            <a:ext cx="20029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84" descr="ICON_Server_Rack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8732" y="3603898"/>
            <a:ext cx="2592288" cy="2041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右矢印 10"/>
          <p:cNvSpPr/>
          <p:nvPr/>
        </p:nvSpPr>
        <p:spPr>
          <a:xfrm>
            <a:off x="3023740" y="3599448"/>
            <a:ext cx="2808312" cy="733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/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2519684" y="3450928"/>
            <a:ext cx="3361604" cy="399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ja-JP" altLang="en-US" sz="1600" dirty="0" smtClean="0"/>
              <a:t>ファイルの一覧ください</a:t>
            </a:r>
            <a:endParaRPr lang="en-US" altLang="ja-JP" sz="1600" dirty="0" smtClean="0"/>
          </a:p>
        </p:txBody>
      </p:sp>
      <p:sp>
        <p:nvSpPr>
          <p:cNvPr id="13" name="右矢印 12"/>
          <p:cNvSpPr/>
          <p:nvPr/>
        </p:nvSpPr>
        <p:spPr>
          <a:xfrm rot="10800000">
            <a:off x="2918348" y="4506267"/>
            <a:ext cx="2808312" cy="712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/>
          </a:p>
        </p:txBody>
      </p:sp>
      <p:sp>
        <p:nvSpPr>
          <p:cNvPr id="14" name="コンテンツ プレースホルダー 2"/>
          <p:cNvSpPr txBox="1">
            <a:spLocks/>
          </p:cNvSpPr>
          <p:nvPr/>
        </p:nvSpPr>
        <p:spPr>
          <a:xfrm>
            <a:off x="2807716" y="5104155"/>
            <a:ext cx="3888433" cy="474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ja-JP" sz="1600" dirty="0" smtClean="0"/>
              <a:t>OK!</a:t>
            </a:r>
            <a:r>
              <a:rPr lang="ja-JP" altLang="en-US" sz="1600" dirty="0" smtClean="0"/>
              <a:t>受取りやー！</a:t>
            </a:r>
            <a:endParaRPr lang="en-US" altLang="ja-JP" sz="1600" dirty="0" smtClean="0"/>
          </a:p>
        </p:txBody>
      </p:sp>
      <p:pic>
        <p:nvPicPr>
          <p:cNvPr id="15" name="Picture 40" descr="ICON_Laptop_Q3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63984" y="4470742"/>
            <a:ext cx="11557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342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コマンド練習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811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書式</a:t>
            </a:r>
            <a:endParaRPr kumimoji="1" lang="ja-JP" altLang="en-US" dirty="0"/>
          </a:p>
        </p:txBody>
      </p:sp>
      <p:sp>
        <p:nvSpPr>
          <p:cNvPr id="1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988840"/>
            <a:ext cx="8280920" cy="864096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host  twitter.com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5" name="右中かっこ 4"/>
          <p:cNvSpPr/>
          <p:nvPr/>
        </p:nvSpPr>
        <p:spPr>
          <a:xfrm rot="5400000">
            <a:off x="1691680" y="2420888"/>
            <a:ext cx="1080120" cy="2088232"/>
          </a:xfrm>
          <a:prstGeom prst="rightBrace">
            <a:avLst>
              <a:gd name="adj1" fmla="val 8333"/>
              <a:gd name="adj2" fmla="val 48514"/>
            </a:avLst>
          </a:prstGeom>
          <a:ln w="7620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80964" y="412439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コマンド</a:t>
            </a:r>
            <a:endParaRPr kumimoji="1" lang="ja-JP" altLang="en-US" sz="4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右中かっこ 16"/>
          <p:cNvSpPr/>
          <p:nvPr/>
        </p:nvSpPr>
        <p:spPr>
          <a:xfrm rot="5400000">
            <a:off x="5484450" y="1029083"/>
            <a:ext cx="1080120" cy="4871843"/>
          </a:xfrm>
          <a:prstGeom prst="rightBrace">
            <a:avLst>
              <a:gd name="adj1" fmla="val 8333"/>
              <a:gd name="adj2" fmla="val 48514"/>
            </a:avLst>
          </a:prstGeom>
          <a:ln w="7620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572000" y="4114948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オプション</a:t>
            </a:r>
            <a:endParaRPr kumimoji="1" lang="ja-JP" altLang="en-US" sz="4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626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ファイル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818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ls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ファイル</a:t>
            </a:r>
            <a:r>
              <a:rPr lang="ja-JP" altLang="en-US" dirty="0" smtClean="0"/>
              <a:t>の一覧を表示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244408" y="6382315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※list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2802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ls</a:t>
            </a:r>
            <a:r>
              <a:rPr lang="ja-JP" altLang="en-US" sz="6600" dirty="0">
                <a:solidFill>
                  <a:schemeClr val="bg1"/>
                </a:solidFill>
              </a:rPr>
              <a:t> </a:t>
            </a:r>
            <a:r>
              <a:rPr lang="en-US" altLang="ja-JP" sz="6600" dirty="0" smtClean="0">
                <a:solidFill>
                  <a:schemeClr val="bg1"/>
                </a:solidFill>
              </a:rPr>
              <a:t>Desktop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指定</a:t>
            </a:r>
            <a:r>
              <a:rPr lang="ja-JP" altLang="en-US" dirty="0" smtClean="0"/>
              <a:t>したディレクトリ内のファイル一覧を表示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6694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ls -a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-a </a:t>
            </a:r>
            <a:r>
              <a:rPr lang="ja-JP" altLang="en-US" dirty="0" smtClean="0"/>
              <a:t>をつけると</a:t>
            </a:r>
            <a:r>
              <a:rPr lang="ja-JP" altLang="en-US" dirty="0" smtClean="0">
                <a:solidFill>
                  <a:srgbClr val="FF0000"/>
                </a:solidFill>
              </a:rPr>
              <a:t>隠しファイル</a:t>
            </a:r>
            <a:r>
              <a:rPr lang="ja-JP" altLang="en-US" dirty="0" smtClean="0"/>
              <a:t>も含めてすべてを表示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99494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ls -l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-l </a:t>
            </a:r>
            <a:r>
              <a:rPr lang="ja-JP" altLang="en-US" dirty="0" smtClean="0"/>
              <a:t>をつけるとファイルの詳細情報も表示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4935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ls</a:t>
            </a:r>
            <a:endParaRPr kumimoji="1" lang="ja-JP" altLang="en-US" dirty="0"/>
          </a:p>
        </p:txBody>
      </p:sp>
      <p:pic>
        <p:nvPicPr>
          <p:cNvPr id="1026" name="Picture 2" descr="C:\Users\katsube\Desktop\VirtualBox_CentOS7-neec_09_10_2016_19_05_2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" t="29026" r="60230" b="31951"/>
          <a:stretch/>
        </p:blipFill>
        <p:spPr bwMode="auto">
          <a:xfrm>
            <a:off x="539552" y="1142839"/>
            <a:ext cx="8055345" cy="531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674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/>
              <a:t>前回休んだ人</a:t>
            </a:r>
            <a:r>
              <a:rPr kumimoji="1" lang="en-US" altLang="ja-JP" sz="9600" dirty="0" smtClean="0"/>
              <a:t/>
            </a:r>
            <a:br>
              <a:rPr kumimoji="1" lang="en-US" altLang="ja-JP" sz="9600" dirty="0" smtClean="0"/>
            </a:br>
            <a:r>
              <a:rPr lang="en-US" altLang="ja-JP" sz="6600" dirty="0"/>
              <a:t>(</a:t>
            </a:r>
            <a:r>
              <a:rPr lang="ja-JP" altLang="en-US" sz="6600" dirty="0"/>
              <a:t>ﾟ∀ﾟ</a:t>
            </a:r>
            <a:r>
              <a:rPr lang="en-US" altLang="ja-JP" sz="6600" dirty="0"/>
              <a:t>)</a:t>
            </a:r>
            <a:r>
              <a:rPr lang="ja-JP" altLang="en-US" sz="6600" dirty="0" smtClean="0"/>
              <a:t>ﾉｼ</a:t>
            </a:r>
            <a:endParaRPr kumimoji="1" lang="ja-JP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632030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51334" y="134076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ls –l</a:t>
            </a:r>
            <a:r>
              <a:rPr lang="ja-JP" altLang="en-US" sz="6600" dirty="0">
                <a:solidFill>
                  <a:schemeClr val="bg1"/>
                </a:solidFill>
              </a:rPr>
              <a:t> </a:t>
            </a:r>
            <a:r>
              <a:rPr lang="en-US" altLang="ja-JP" sz="6600" dirty="0" smtClean="0">
                <a:solidFill>
                  <a:schemeClr val="bg1"/>
                </a:solidFill>
              </a:rPr>
              <a:t>-a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08645" y="5747159"/>
            <a:ext cx="8229600" cy="5482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同時に複数指定することも可能</a:t>
            </a:r>
            <a:endParaRPr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33028" y="2636912"/>
            <a:ext cx="8229600" cy="11087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ls –la</a:t>
            </a:r>
            <a:endParaRPr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542181" y="3933056"/>
            <a:ext cx="8229600" cy="11087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ls –la Desktop</a:t>
            </a:r>
            <a:endParaRPr lang="ja-JP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461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</a:t>
            </a:r>
            <a:r>
              <a:rPr kumimoji="1" lang="en-US" altLang="ja-JP" dirty="0" smtClean="0"/>
              <a:t>an ls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51334" y="134076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man ls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18864" y="2880742"/>
            <a:ext cx="8229600" cy="548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使い方を忘れたら </a:t>
            </a:r>
            <a:r>
              <a:rPr lang="en-US" altLang="ja-JP" dirty="0" smtClean="0"/>
              <a:t>man </a:t>
            </a:r>
            <a:r>
              <a:rPr lang="ja-JP" altLang="en-US" dirty="0" smtClean="0"/>
              <a:t>コマンド</a:t>
            </a:r>
            <a:endParaRPr lang="ja-JP" altLang="en-US" dirty="0"/>
          </a:p>
        </p:txBody>
      </p:sp>
      <p:pic>
        <p:nvPicPr>
          <p:cNvPr id="2050" name="Picture 2" descr="C:\Users\katsube\Desktop\VirtualBox_CentOS7-neec_09_10_2016_19_08_0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" t="29153" r="30163" b="6313"/>
          <a:stretch/>
        </p:blipFill>
        <p:spPr bwMode="auto">
          <a:xfrm>
            <a:off x="990650" y="3706713"/>
            <a:ext cx="4530161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コンテンツ プレースホルダー 4"/>
          <p:cNvSpPr txBox="1">
            <a:spLocks/>
          </p:cNvSpPr>
          <p:nvPr/>
        </p:nvSpPr>
        <p:spPr>
          <a:xfrm>
            <a:off x="5652120" y="3816846"/>
            <a:ext cx="3384376" cy="2420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000" dirty="0" smtClean="0"/>
              <a:t>スペースでページ送り</a:t>
            </a:r>
            <a:endParaRPr lang="en-US" altLang="ja-JP" sz="2000" dirty="0" smtClean="0"/>
          </a:p>
          <a:p>
            <a:r>
              <a:rPr lang="ja-JP" altLang="en-US" sz="2000" dirty="0" smtClean="0"/>
              <a:t>↑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↓で行送り</a:t>
            </a:r>
            <a:endParaRPr lang="en-US" altLang="ja-JP" sz="2000" dirty="0" smtClean="0"/>
          </a:p>
          <a:p>
            <a:r>
              <a:rPr lang="en-US" altLang="ja-JP" sz="2000" dirty="0" smtClean="0"/>
              <a:t>“q”</a:t>
            </a:r>
            <a:r>
              <a:rPr lang="ja-JP" altLang="en-US" sz="2000" dirty="0" smtClean="0"/>
              <a:t>で終了</a:t>
            </a:r>
            <a:endParaRPr lang="ja-JP" altLang="en-US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770528" y="6382315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※manual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00447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cat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556792"/>
            <a:ext cx="8583116" cy="792088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4800" dirty="0" smtClean="0">
                <a:solidFill>
                  <a:schemeClr val="bg1"/>
                </a:solidFill>
              </a:rPr>
              <a:t>$ cat Desktop/memo.txt</a:t>
            </a:r>
            <a:endParaRPr kumimoji="1" lang="ja-JP" altLang="en-US" sz="48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7642" y="3573016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ファイルの</a:t>
            </a:r>
            <a:r>
              <a:rPr lang="ja-JP" altLang="en-US" dirty="0"/>
              <a:t>内容</a:t>
            </a:r>
            <a:r>
              <a:rPr lang="ja-JP" altLang="en-US" dirty="0" smtClean="0"/>
              <a:t>を表示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308304" y="6239053"/>
            <a:ext cx="1784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※con</a:t>
            </a:r>
            <a:r>
              <a:rPr lang="en-US" altLang="ja-JP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cat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enate</a:t>
            </a: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  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連結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51995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ディレクトリ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5210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556792"/>
            <a:ext cx="8583116" cy="1080120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Desktop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662261" y="3099445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カレントディレクトリを移動</a:t>
            </a:r>
            <a:endParaRPr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734199" y="6382315"/>
            <a:ext cx="230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※change directory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62360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pwd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556792"/>
            <a:ext cx="8583116" cy="100811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</a:t>
            </a:r>
            <a:r>
              <a:rPr lang="en-US" altLang="ja-JP" sz="6000" dirty="0" err="1" smtClean="0">
                <a:solidFill>
                  <a:schemeClr val="bg1"/>
                </a:solidFill>
              </a:rPr>
              <a:t>pwd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7642" y="3573016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カレントディレクトリのフルパスを表示</a:t>
            </a:r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7642" y="6093296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カレントディレクトリは、正式にはカレントワーキングディレクトリ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print working directory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13518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ホームディレクトリ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556792"/>
            <a:ext cx="8583116" cy="100811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~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7642" y="3573016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‘</a:t>
            </a:r>
            <a:r>
              <a:rPr lang="en-US" altLang="ja-JP" dirty="0"/>
              <a:t>~</a:t>
            </a:r>
            <a:r>
              <a:rPr lang="ja-JP" altLang="en-US" dirty="0" smtClean="0"/>
              <a:t>’はホームディレクトリを表す特別な文字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66483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ルート</a:t>
            </a:r>
            <a:r>
              <a:rPr lang="ja-JP" altLang="en-US" dirty="0" smtClean="0"/>
              <a:t>ディレクトリ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844824"/>
            <a:ext cx="8583116" cy="100811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/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7642" y="3573016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最も上位に位置する階層をルートディレクトリ、または単にルートと呼びます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7486774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 smtClean="0"/>
              <a:t>ディレクトリ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1700808"/>
            <a:ext cx="8229600" cy="4824536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sz="4800" dirty="0" smtClean="0">
                <a:solidFill>
                  <a:srgbClr val="FEF6E3"/>
                </a:solidFill>
              </a:rPr>
              <a:t>「カレント」</a:t>
            </a:r>
            <a:endParaRPr kumimoji="1" lang="en-US" altLang="ja-JP" sz="4800" dirty="0" smtClean="0">
              <a:solidFill>
                <a:srgbClr val="FEF6E3"/>
              </a:solidFill>
            </a:endParaRPr>
          </a:p>
          <a:p>
            <a:pPr lvl="1"/>
            <a:r>
              <a:rPr lang="ja-JP" altLang="en-US" sz="4400" dirty="0" smtClean="0">
                <a:solidFill>
                  <a:srgbClr val="FEF6E3"/>
                </a:solidFill>
              </a:rPr>
              <a:t> 今、自分がいる場所</a:t>
            </a:r>
            <a:r>
              <a:rPr lang="en-US" altLang="ja-JP" sz="4400" dirty="0" smtClean="0">
                <a:solidFill>
                  <a:srgbClr val="FEF6E3"/>
                </a:solidFill>
              </a:rPr>
              <a:t/>
            </a:r>
            <a:br>
              <a:rPr lang="en-US" altLang="ja-JP" sz="4400" dirty="0" smtClean="0">
                <a:solidFill>
                  <a:srgbClr val="FEF6E3"/>
                </a:solidFill>
              </a:rPr>
            </a:br>
            <a:endParaRPr lang="en-US" altLang="ja-JP" sz="4400" dirty="0" smtClean="0">
              <a:solidFill>
                <a:srgbClr val="FEF6E3"/>
              </a:solidFill>
            </a:endParaRPr>
          </a:p>
          <a:p>
            <a:r>
              <a:rPr lang="ja-JP" altLang="en-US" sz="4800" dirty="0" smtClean="0">
                <a:solidFill>
                  <a:srgbClr val="FEF6E3"/>
                </a:solidFill>
              </a:rPr>
              <a:t>「ホーム」</a:t>
            </a:r>
            <a:endParaRPr lang="en-US" altLang="ja-JP" sz="4800" dirty="0">
              <a:solidFill>
                <a:srgbClr val="FEF6E3"/>
              </a:solidFill>
            </a:endParaRPr>
          </a:p>
          <a:p>
            <a:pPr lvl="1"/>
            <a:r>
              <a:rPr kumimoji="1" lang="ja-JP" altLang="en-US" sz="4400" dirty="0" smtClean="0">
                <a:solidFill>
                  <a:srgbClr val="FEF6E3"/>
                </a:solidFill>
              </a:rPr>
              <a:t> 最初の場所 </a:t>
            </a:r>
            <a:r>
              <a:rPr kumimoji="1" lang="en-US" altLang="ja-JP" dirty="0" smtClean="0">
                <a:solidFill>
                  <a:srgbClr val="FEF6E3"/>
                </a:solidFill>
              </a:rPr>
              <a:t>(/home/</a:t>
            </a:r>
            <a:r>
              <a:rPr kumimoji="1" lang="en-US" altLang="ja-JP" dirty="0" err="1" smtClean="0">
                <a:solidFill>
                  <a:srgbClr val="FEF6E3"/>
                </a:solidFill>
              </a:rPr>
              <a:t>neec</a:t>
            </a:r>
            <a:r>
              <a:rPr kumimoji="1" lang="en-US" altLang="ja-JP" dirty="0" smtClean="0">
                <a:solidFill>
                  <a:srgbClr val="FEF6E3"/>
                </a:solidFill>
              </a:rPr>
              <a:t>)</a:t>
            </a:r>
            <a:br>
              <a:rPr kumimoji="1" lang="en-US" altLang="ja-JP" dirty="0" smtClean="0">
                <a:solidFill>
                  <a:srgbClr val="FEF6E3"/>
                </a:solidFill>
              </a:rPr>
            </a:br>
            <a:endParaRPr kumimoji="1" lang="en-US" altLang="ja-JP" sz="4400" dirty="0" smtClean="0">
              <a:solidFill>
                <a:srgbClr val="FF0000"/>
              </a:solidFill>
            </a:endParaRPr>
          </a:p>
          <a:p>
            <a:r>
              <a:rPr lang="ja-JP" altLang="en-US" sz="4800" dirty="0" smtClean="0">
                <a:solidFill>
                  <a:srgbClr val="FEF6E3"/>
                </a:solidFill>
              </a:rPr>
              <a:t>「ルート」</a:t>
            </a:r>
            <a:endParaRPr lang="en-US" altLang="ja-JP" sz="4800" dirty="0" smtClean="0">
              <a:solidFill>
                <a:srgbClr val="FEF6E3"/>
              </a:solidFill>
            </a:endParaRPr>
          </a:p>
          <a:p>
            <a:pPr lvl="1"/>
            <a:r>
              <a:rPr kumimoji="1" lang="ja-JP" altLang="en-US" sz="4400" dirty="0" smtClean="0">
                <a:solidFill>
                  <a:srgbClr val="FEF6E3"/>
                </a:solidFill>
              </a:rPr>
              <a:t> 一番上</a:t>
            </a:r>
            <a:endParaRPr kumimoji="1" lang="en-US" altLang="ja-JP" sz="4400" dirty="0" smtClean="0">
              <a:solidFill>
                <a:srgbClr val="FEF6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72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var</a:t>
            </a:r>
            <a:r>
              <a:rPr lang="en-US" altLang="ja-JP" dirty="0" smtClean="0"/>
              <a:t> </a:t>
            </a:r>
            <a:r>
              <a:rPr lang="ja-JP" altLang="en-US" dirty="0" smtClean="0"/>
              <a:t>→ </a:t>
            </a:r>
            <a:r>
              <a:rPr lang="en-US" altLang="ja-JP" dirty="0" smtClean="0"/>
              <a:t>www </a:t>
            </a:r>
            <a:r>
              <a:rPr lang="ja-JP" altLang="en-US" dirty="0" smtClean="0"/>
              <a:t>→ </a:t>
            </a:r>
            <a:r>
              <a:rPr lang="en-US" altLang="ja-JP" dirty="0" smtClean="0"/>
              <a:t>html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772816"/>
            <a:ext cx="8583116" cy="100811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/</a:t>
            </a:r>
            <a:r>
              <a:rPr lang="en-US" altLang="ja-JP" sz="6000" dirty="0" err="1" smtClean="0">
                <a:solidFill>
                  <a:schemeClr val="bg1"/>
                </a:solidFill>
              </a:rPr>
              <a:t>var</a:t>
            </a:r>
            <a:r>
              <a:rPr lang="en-US" altLang="ja-JP" sz="6000" dirty="0" smtClean="0">
                <a:solidFill>
                  <a:schemeClr val="bg1"/>
                </a:solidFill>
              </a:rPr>
              <a:t>/www/html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9924" y="32849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Linux</a:t>
            </a:r>
            <a:r>
              <a:rPr lang="ja-JP" altLang="en-US" dirty="0" smtClean="0"/>
              <a:t>ではディレクトリの階層構造を </a:t>
            </a:r>
            <a:r>
              <a:rPr lang="en-US" altLang="ja-JP" dirty="0" smtClean="0"/>
              <a:t>‘</a:t>
            </a:r>
            <a:r>
              <a:rPr lang="en-US" altLang="ja-JP" dirty="0" smtClean="0">
                <a:solidFill>
                  <a:srgbClr val="FF0000"/>
                </a:solidFill>
              </a:rPr>
              <a:t>/</a:t>
            </a:r>
            <a:r>
              <a:rPr lang="en-US" altLang="ja-JP" dirty="0" smtClean="0"/>
              <a:t>’ </a:t>
            </a:r>
            <a:r>
              <a:rPr lang="ja-JP" altLang="en-US" dirty="0" smtClean="0"/>
              <a:t>で区切って記述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5814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/>
              <a:t>まず</a:t>
            </a:r>
            <a:r>
              <a:rPr lang="ja-JP" altLang="en-US" sz="6000" dirty="0" smtClean="0"/>
              <a:t>は追いつこう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ja-JP" sz="4800" dirty="0"/>
              <a:t>GitHub</a:t>
            </a:r>
            <a:r>
              <a:rPr lang="ja-JP" altLang="en-US" sz="4800" dirty="0"/>
              <a:t>の資料見て</a:t>
            </a:r>
            <a:r>
              <a:rPr lang="ja-JP" altLang="en-US" sz="4800" dirty="0" smtClean="0"/>
              <a:t>ね</a:t>
            </a:r>
            <a:r>
              <a:rPr lang="en-US" altLang="ja-JP" sz="4800" dirty="0" smtClean="0"/>
              <a:t/>
            </a:r>
            <a:br>
              <a:rPr lang="en-US" altLang="ja-JP" sz="4800" dirty="0" smtClean="0"/>
            </a:br>
            <a:endParaRPr lang="en-US" altLang="ja-JP" sz="4800" dirty="0"/>
          </a:p>
          <a:p>
            <a:pPr marL="742950" indent="-742950">
              <a:buFont typeface="+mj-lt"/>
              <a:buAutoNum type="arabicPeriod"/>
            </a:pPr>
            <a:r>
              <a:rPr lang="ja-JP" altLang="en-US" sz="4800" dirty="0" smtClean="0"/>
              <a:t>環境</a:t>
            </a:r>
            <a:r>
              <a:rPr lang="ja-JP" altLang="en-US" sz="4800" dirty="0"/>
              <a:t>構築</a:t>
            </a:r>
            <a:endParaRPr lang="en-US" altLang="ja-JP" sz="4800" dirty="0"/>
          </a:p>
          <a:p>
            <a:pPr marL="742950" indent="-742950">
              <a:buFont typeface="+mj-lt"/>
              <a:buAutoNum type="arabicPeriod"/>
            </a:pPr>
            <a:endParaRPr kumimoji="1" lang="en-US" altLang="ja-JP" sz="4800" dirty="0"/>
          </a:p>
          <a:p>
            <a:pPr marL="742950" indent="-742950">
              <a:buFont typeface="+mj-lt"/>
              <a:buAutoNum type="arabicPeriod"/>
            </a:pPr>
            <a:r>
              <a:rPr kumimoji="1" lang="ja-JP" altLang="en-US" sz="4800" dirty="0" smtClean="0"/>
              <a:t>環境構築で困ったらすぐに聞いてください</a:t>
            </a:r>
            <a:endParaRPr kumimoji="1" lang="en-US" altLang="ja-JP" sz="4800" dirty="0" smtClean="0"/>
          </a:p>
        </p:txBody>
      </p:sp>
    </p:spTree>
    <p:extLst>
      <p:ext uri="{BB962C8B-B14F-4D97-AF65-F5344CB8AC3E}">
        <p14:creationId xmlns:p14="http://schemas.microsoft.com/office/powerpoint/2010/main" val="1691846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ひとつ上の階層へ行く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772816"/>
            <a:ext cx="8583116" cy="100811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..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9924" y="32849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一つ上</a:t>
            </a:r>
            <a:r>
              <a:rPr lang="ja-JP" altLang="en-US" dirty="0" smtClean="0"/>
              <a:t>の階層を ‘</a:t>
            </a:r>
            <a:r>
              <a:rPr lang="en-US" altLang="ja-JP" dirty="0" smtClean="0">
                <a:solidFill>
                  <a:srgbClr val="FF0000"/>
                </a:solidFill>
              </a:rPr>
              <a:t>..</a:t>
            </a:r>
            <a:r>
              <a:rPr lang="en-US" altLang="ja-JP" dirty="0" smtClean="0"/>
              <a:t>’ </a:t>
            </a:r>
            <a:r>
              <a:rPr lang="ja-JP" altLang="en-US" dirty="0" smtClean="0"/>
              <a:t>で表現する</a:t>
            </a:r>
            <a:endParaRPr lang="en-US" altLang="ja-JP" dirty="0" smtClean="0"/>
          </a:p>
          <a:p>
            <a:r>
              <a:rPr lang="ja-JP" altLang="en-US" dirty="0"/>
              <a:t>自分自身</a:t>
            </a:r>
            <a:r>
              <a:rPr lang="ja-JP" altLang="en-US" dirty="0" smtClean="0"/>
              <a:t>は </a:t>
            </a:r>
            <a:r>
              <a:rPr lang="en-US" altLang="ja-JP" dirty="0" smtClean="0"/>
              <a:t>‘</a:t>
            </a:r>
            <a:r>
              <a:rPr lang="en-US" altLang="ja-JP" dirty="0" smtClean="0">
                <a:solidFill>
                  <a:srgbClr val="FF0000"/>
                </a:solidFill>
              </a:rPr>
              <a:t>.</a:t>
            </a:r>
            <a:r>
              <a:rPr lang="en-US" altLang="ja-JP" dirty="0" smtClean="0"/>
              <a:t>’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19975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</a:t>
            </a:r>
            <a:r>
              <a:rPr lang="ja-JP" altLang="en-US" dirty="0"/>
              <a:t>つ</a:t>
            </a:r>
            <a:r>
              <a:rPr lang="ja-JP" altLang="en-US" dirty="0" smtClean="0"/>
              <a:t>上の階層へ行く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772816"/>
            <a:ext cx="8583116" cy="100811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../..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9924" y="32849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‘..’</a:t>
            </a:r>
            <a:r>
              <a:rPr lang="ja-JP" altLang="en-US" dirty="0" smtClean="0"/>
              <a:t>は</a:t>
            </a:r>
            <a:r>
              <a:rPr lang="en-US" altLang="ja-JP" dirty="0" smtClean="0"/>
              <a:t>’/’</a:t>
            </a:r>
            <a:r>
              <a:rPr lang="ja-JP" altLang="en-US" dirty="0" smtClean="0"/>
              <a:t>で区切っていくらでも指定できる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68125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2</a:t>
            </a:r>
            <a:r>
              <a:rPr lang="ja-JP" altLang="en-US" dirty="0"/>
              <a:t>つ</a:t>
            </a:r>
            <a:r>
              <a:rPr lang="ja-JP" altLang="en-US" dirty="0" smtClean="0"/>
              <a:t>上の階層</a:t>
            </a:r>
            <a:r>
              <a:rPr lang="ja-JP" altLang="en-US" dirty="0"/>
              <a:t>に</a:t>
            </a:r>
            <a:r>
              <a:rPr lang="ja-JP" altLang="en-US" dirty="0" smtClean="0"/>
              <a:t>ある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ディレクトリへ行く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916832"/>
            <a:ext cx="8583116" cy="3384376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/</a:t>
            </a:r>
            <a:r>
              <a:rPr lang="en-US" altLang="ja-JP" sz="6000" dirty="0" err="1" smtClean="0">
                <a:solidFill>
                  <a:schemeClr val="bg1"/>
                </a:solidFill>
              </a:rPr>
              <a:t>var</a:t>
            </a:r>
            <a:r>
              <a:rPr lang="en-US" altLang="ja-JP" sz="6000" dirty="0" smtClean="0">
                <a:solidFill>
                  <a:schemeClr val="bg1"/>
                </a:solidFill>
              </a:rPr>
              <a:t>/www/html</a:t>
            </a:r>
          </a:p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../../log</a:t>
            </a:r>
          </a:p>
          <a:p>
            <a:pPr marL="0" indent="0">
              <a:buNone/>
            </a:pPr>
            <a:r>
              <a:rPr kumimoji="1" lang="en-US" altLang="ja-JP" sz="6000" dirty="0" smtClean="0">
                <a:solidFill>
                  <a:schemeClr val="bg1"/>
                </a:solidFill>
              </a:rPr>
              <a:t>$ </a:t>
            </a:r>
            <a:r>
              <a:rPr kumimoji="1" lang="en-US" altLang="ja-JP" sz="6000" dirty="0" err="1" smtClean="0">
                <a:solidFill>
                  <a:schemeClr val="bg1"/>
                </a:solidFill>
              </a:rPr>
              <a:t>pwd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7852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絶対パスと相対パス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5059" y="4221088"/>
            <a:ext cx="8583116" cy="100811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../../log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309364" y="1979548"/>
            <a:ext cx="8583116" cy="100811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/</a:t>
            </a:r>
            <a:r>
              <a:rPr lang="en-US" altLang="ja-JP" sz="6000" dirty="0" err="1" smtClean="0">
                <a:solidFill>
                  <a:schemeClr val="bg1"/>
                </a:solidFill>
              </a:rPr>
              <a:t>var</a:t>
            </a:r>
            <a:r>
              <a:rPr lang="en-US" altLang="ja-JP" sz="6000" dirty="0" smtClean="0">
                <a:solidFill>
                  <a:schemeClr val="bg1"/>
                </a:solidFill>
              </a:rPr>
              <a:t>/www/html</a:t>
            </a:r>
            <a:endParaRPr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1520" y="161950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絶対パス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1520" y="391447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相対</a:t>
            </a:r>
            <a:r>
              <a:rPr kumimoji="1" lang="ja-JP" altLang="en-US" dirty="0" smtClean="0"/>
              <a:t>パス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3518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sz="8000" dirty="0" smtClean="0"/>
              <a:t>その他</a:t>
            </a:r>
            <a:r>
              <a:rPr kumimoji="1" lang="en-US" altLang="ja-JP" sz="8000" dirty="0" smtClean="0"/>
              <a:t/>
            </a:r>
            <a:br>
              <a:rPr kumimoji="1" lang="en-US" altLang="ja-JP" sz="8000" dirty="0" smtClean="0"/>
            </a:br>
            <a:r>
              <a:rPr kumimoji="1" lang="ja-JP" altLang="en-US" sz="8000" dirty="0" smtClean="0"/>
              <a:t>コマンド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6573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mkdir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988840"/>
            <a:ext cx="8658582" cy="1180728"/>
          </a:xfrm>
          <a:solidFill>
            <a:schemeClr val="tx1"/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</a:t>
            </a:r>
            <a:r>
              <a:rPr lang="en-US" altLang="ja-JP" sz="6600" dirty="0" err="1" smtClean="0">
                <a:solidFill>
                  <a:schemeClr val="bg1"/>
                </a:solidFill>
              </a:rPr>
              <a:t>mkdir</a:t>
            </a:r>
            <a:r>
              <a:rPr lang="en-US" altLang="ja-JP" sz="6600" dirty="0" smtClean="0">
                <a:solidFill>
                  <a:schemeClr val="bg1"/>
                </a:solidFill>
              </a:rPr>
              <a:t> </a:t>
            </a:r>
            <a:r>
              <a:rPr lang="ja-JP" altLang="en-US" sz="6600" dirty="0" smtClean="0">
                <a:solidFill>
                  <a:schemeClr val="bg1"/>
                </a:solidFill>
              </a:rPr>
              <a:t>ディレクトリ名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ディレクトリを作成します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876256" y="6382315"/>
            <a:ext cx="210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※make directory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74567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cp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988840"/>
            <a:ext cx="8658582" cy="1180728"/>
          </a:xfrm>
          <a:solidFill>
            <a:schemeClr val="tx1"/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</a:t>
            </a:r>
            <a:r>
              <a:rPr lang="en-US" altLang="ja-JP" sz="6600" dirty="0" err="1" smtClean="0">
                <a:solidFill>
                  <a:schemeClr val="bg1"/>
                </a:solidFill>
              </a:rPr>
              <a:t>cp</a:t>
            </a:r>
            <a:r>
              <a:rPr lang="en-US" altLang="ja-JP" sz="6600" dirty="0" smtClean="0">
                <a:solidFill>
                  <a:schemeClr val="bg1"/>
                </a:solidFill>
              </a:rPr>
              <a:t> </a:t>
            </a:r>
            <a:r>
              <a:rPr lang="ja-JP" altLang="en-US" sz="6600" dirty="0" smtClean="0">
                <a:solidFill>
                  <a:schemeClr val="bg1"/>
                </a:solidFill>
              </a:rPr>
              <a:t>コピー元 コピー先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ファイルをコピーします。</a:t>
            </a:r>
            <a:endParaRPr lang="en-US" altLang="ja-JP" dirty="0" smtClean="0"/>
          </a:p>
          <a:p>
            <a:r>
              <a:rPr lang="en-US" altLang="ja-JP" dirty="0" smtClean="0"/>
              <a:t>-r </a:t>
            </a:r>
            <a:r>
              <a:rPr lang="ja-JP" altLang="en-US" dirty="0" smtClean="0"/>
              <a:t>をつけるとディレクリも可能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956376" y="6382315"/>
            <a:ext cx="94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※copy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7144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rm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</a:t>
            </a:r>
            <a:r>
              <a:rPr lang="en-US" altLang="ja-JP" sz="6600" dirty="0" err="1" smtClean="0">
                <a:solidFill>
                  <a:schemeClr val="bg1"/>
                </a:solidFill>
              </a:rPr>
              <a:t>rm</a:t>
            </a:r>
            <a:r>
              <a:rPr lang="en-US" altLang="ja-JP" sz="6600" dirty="0" smtClean="0">
                <a:solidFill>
                  <a:schemeClr val="bg1"/>
                </a:solidFill>
              </a:rPr>
              <a:t> </a:t>
            </a:r>
            <a:r>
              <a:rPr lang="ja-JP" altLang="en-US" sz="6600" dirty="0" smtClean="0">
                <a:solidFill>
                  <a:schemeClr val="bg1"/>
                </a:solidFill>
              </a:rPr>
              <a:t>ファイル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ファイルを削除します。</a:t>
            </a:r>
            <a:endParaRPr lang="en-US" altLang="ja-JP" dirty="0" smtClean="0"/>
          </a:p>
          <a:p>
            <a:r>
              <a:rPr lang="en-US" altLang="ja-JP" dirty="0" smtClean="0"/>
              <a:t>-r </a:t>
            </a:r>
            <a:r>
              <a:rPr lang="ja-JP" altLang="en-US" dirty="0" smtClean="0"/>
              <a:t>をつけるとディレクリも可能</a:t>
            </a:r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660232" y="6382315"/>
            <a:ext cx="235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※remove 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direvtory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23758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mv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mv </a:t>
            </a:r>
            <a:r>
              <a:rPr lang="ja-JP" altLang="en-US" sz="6600" dirty="0" smtClean="0">
                <a:solidFill>
                  <a:schemeClr val="bg1"/>
                </a:solidFill>
              </a:rPr>
              <a:t>移動元 移動先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ファイル、ディレクトリを移動します。</a:t>
            </a:r>
            <a:endParaRPr lang="en-US" altLang="ja-JP" dirty="0" smtClean="0"/>
          </a:p>
          <a:p>
            <a:r>
              <a:rPr lang="ja-JP" altLang="en-US" dirty="0" smtClean="0"/>
              <a:t>応用</a:t>
            </a:r>
            <a:r>
              <a:rPr lang="ja-JP" altLang="en-US" dirty="0"/>
              <a:t>する</a:t>
            </a:r>
            <a:r>
              <a:rPr lang="ja-JP" altLang="en-US" dirty="0" smtClean="0"/>
              <a:t>とリネーム</a:t>
            </a:r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956376" y="6363830"/>
            <a:ext cx="103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※move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5152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pPr algn="l"/>
            <a:r>
              <a:rPr lang="en-US" altLang="ja-JP" sz="8000" dirty="0" err="1" smtClean="0"/>
              <a:t>su</a:t>
            </a:r>
            <a:r>
              <a:rPr lang="en-US" altLang="ja-JP" sz="8000" dirty="0" smtClean="0"/>
              <a:t> </a:t>
            </a:r>
            <a:r>
              <a:rPr lang="ja-JP" altLang="en-US" sz="8000" dirty="0" smtClean="0"/>
              <a:t>と </a:t>
            </a:r>
            <a:r>
              <a:rPr lang="en-US" altLang="ja-JP" sz="8000" dirty="0" err="1" smtClean="0"/>
              <a:t>sudo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5508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lang="en-US" altLang="ja-JP" sz="9600" dirty="0" smtClean="0"/>
              <a:t>PC</a:t>
            </a:r>
            <a:r>
              <a:rPr lang="ja-JP" altLang="en-US" sz="9600" dirty="0" smtClean="0"/>
              <a:t>借りた人</a:t>
            </a:r>
            <a:r>
              <a:rPr lang="en-US" altLang="ja-JP" sz="9600" dirty="0" smtClean="0"/>
              <a:t/>
            </a:r>
            <a:br>
              <a:rPr lang="en-US" altLang="ja-JP" sz="9600" dirty="0" smtClean="0"/>
            </a:br>
            <a:r>
              <a:rPr lang="en-US" altLang="ja-JP" sz="6600" dirty="0" smtClean="0"/>
              <a:t>(</a:t>
            </a:r>
            <a:r>
              <a:rPr lang="ja-JP" altLang="en-US" sz="6600" dirty="0"/>
              <a:t>ﾟ∀ﾟ</a:t>
            </a:r>
            <a:r>
              <a:rPr lang="en-US" altLang="ja-JP" sz="6600" dirty="0"/>
              <a:t>)</a:t>
            </a:r>
            <a:r>
              <a:rPr lang="ja-JP" altLang="en-US" sz="6600" dirty="0" smtClean="0"/>
              <a:t>ﾉ</a:t>
            </a:r>
            <a:r>
              <a:rPr lang="ja-JP" altLang="en-US" sz="6600" dirty="0"/>
              <a:t>ｼ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591736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su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</a:t>
            </a:r>
            <a:r>
              <a:rPr lang="en-US" altLang="ja-JP" sz="6600" dirty="0" err="1" smtClean="0">
                <a:solidFill>
                  <a:schemeClr val="bg1"/>
                </a:solidFill>
              </a:rPr>
              <a:t>su</a:t>
            </a:r>
            <a:r>
              <a:rPr lang="en-US" altLang="ja-JP" sz="6600" dirty="0" smtClean="0">
                <a:solidFill>
                  <a:schemeClr val="bg1"/>
                </a:solidFill>
              </a:rPr>
              <a:t> </a:t>
            </a:r>
            <a:r>
              <a:rPr lang="ja-JP" altLang="en-US" sz="6600" dirty="0" smtClean="0">
                <a:solidFill>
                  <a:schemeClr val="bg1"/>
                </a:solidFill>
              </a:rPr>
              <a:t>ユーザー名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一時的にユーザーを変更します</a:t>
            </a:r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078196" y="6374485"/>
            <a:ext cx="181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en-US" altLang="ja-JP" dirty="0"/>
              <a:t>substitute user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20119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su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</a:t>
            </a:r>
            <a:r>
              <a:rPr lang="en-US" altLang="ja-JP" sz="6600" dirty="0" err="1" smtClean="0">
                <a:solidFill>
                  <a:schemeClr val="bg1"/>
                </a:solidFill>
              </a:rPr>
              <a:t>su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一時的に</a:t>
            </a:r>
            <a:r>
              <a:rPr lang="en-US" altLang="ja-JP" dirty="0" smtClean="0"/>
              <a:t>root</a:t>
            </a:r>
            <a:r>
              <a:rPr lang="ja-JP" altLang="en-US" dirty="0" smtClean="0"/>
              <a:t>になります</a:t>
            </a:r>
            <a:endParaRPr lang="en-US" altLang="ja-JP" dirty="0" smtClean="0"/>
          </a:p>
          <a:p>
            <a:r>
              <a:rPr lang="ja-JP" altLang="en-US" dirty="0" smtClean="0"/>
              <a:t>特別な事情</a:t>
            </a:r>
            <a:r>
              <a:rPr lang="ja-JP" altLang="en-US" dirty="0"/>
              <a:t>がなければ</a:t>
            </a:r>
            <a:r>
              <a:rPr lang="en-US" altLang="ja-JP" dirty="0" smtClean="0"/>
              <a:t>“</a:t>
            </a:r>
            <a:r>
              <a:rPr lang="en-US" altLang="ja-JP" dirty="0" err="1" smtClean="0"/>
              <a:t>su</a:t>
            </a:r>
            <a:r>
              <a:rPr lang="en-US" altLang="ja-JP" dirty="0" smtClean="0"/>
              <a:t> -” </a:t>
            </a:r>
            <a:r>
              <a:rPr lang="ja-JP" altLang="en-US" dirty="0" smtClean="0"/>
              <a:t>と </a:t>
            </a:r>
            <a:r>
              <a:rPr lang="en-US" altLang="ja-JP" dirty="0" smtClean="0"/>
              <a:t>“</a:t>
            </a:r>
            <a:r>
              <a:rPr lang="en-US" altLang="ja-JP" dirty="0" smtClean="0">
                <a:solidFill>
                  <a:srgbClr val="FF0000"/>
                </a:solidFill>
              </a:rPr>
              <a:t>-</a:t>
            </a:r>
            <a:r>
              <a:rPr lang="en-US" altLang="ja-JP" dirty="0" smtClean="0"/>
              <a:t>”</a:t>
            </a:r>
            <a:r>
              <a:rPr lang="ja-JP" altLang="en-US" dirty="0" smtClean="0"/>
              <a:t>オプションをつける</a:t>
            </a:r>
            <a:endParaRPr lang="en-US" altLang="ja-JP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78196" y="6374485"/>
            <a:ext cx="181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en-US" altLang="ja-JP" dirty="0"/>
              <a:t>substitute user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64171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sudo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4256" y="2204864"/>
            <a:ext cx="8626185" cy="964704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ja-JP" sz="4800" dirty="0" smtClean="0">
                <a:solidFill>
                  <a:schemeClr val="bg1"/>
                </a:solidFill>
              </a:rPr>
              <a:t>$ </a:t>
            </a:r>
            <a:r>
              <a:rPr lang="en-US" altLang="ja-JP" sz="4800" dirty="0" err="1" smtClean="0">
                <a:solidFill>
                  <a:schemeClr val="bg1"/>
                </a:solidFill>
              </a:rPr>
              <a:t>sudo</a:t>
            </a:r>
            <a:r>
              <a:rPr lang="en-US" altLang="ja-JP" sz="4800" dirty="0" smtClean="0">
                <a:solidFill>
                  <a:schemeClr val="bg1"/>
                </a:solidFill>
              </a:rPr>
              <a:t> </a:t>
            </a:r>
            <a:r>
              <a:rPr lang="ja-JP" altLang="en-US" sz="4800" dirty="0" smtClean="0">
                <a:solidFill>
                  <a:schemeClr val="bg1"/>
                </a:solidFill>
              </a:rPr>
              <a:t>実行コマンド</a:t>
            </a:r>
            <a:endParaRPr kumimoji="1" lang="ja-JP" altLang="en-US" sz="48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r</a:t>
            </a:r>
            <a:r>
              <a:rPr lang="en-US" altLang="ja-JP" dirty="0" smtClean="0"/>
              <a:t>oot</a:t>
            </a:r>
            <a:r>
              <a:rPr lang="ja-JP" altLang="en-US" dirty="0" smtClean="0"/>
              <a:t>としてコマンドを実行</a:t>
            </a:r>
            <a:endParaRPr lang="en-US" altLang="ja-JP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48264" y="6444044"/>
            <a:ext cx="211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en-US" altLang="ja-JP" dirty="0"/>
              <a:t>substitute </a:t>
            </a:r>
            <a:r>
              <a:rPr lang="en-US" altLang="ja-JP" dirty="0" smtClean="0"/>
              <a:t>user do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43644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Web</a:t>
            </a:r>
            <a:r>
              <a:rPr kumimoji="1" lang="ja-JP" altLang="en-US" dirty="0" smtClean="0"/>
              <a:t>サーバを起動する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7692" y="2132856"/>
            <a:ext cx="8424936" cy="864096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$ </a:t>
            </a:r>
            <a:r>
              <a:rPr lang="en-US" altLang="ja-JP" sz="3600" dirty="0" err="1" smtClean="0">
                <a:solidFill>
                  <a:schemeClr val="bg1"/>
                </a:solidFill>
              </a:rPr>
              <a:t>sudo</a:t>
            </a:r>
            <a:r>
              <a:rPr lang="en-US" altLang="ja-JP" sz="3600" dirty="0" smtClean="0">
                <a:solidFill>
                  <a:schemeClr val="bg1"/>
                </a:solidFill>
              </a:rPr>
              <a:t> </a:t>
            </a:r>
            <a:r>
              <a:rPr lang="en-US" altLang="ja-JP" sz="3600" dirty="0" err="1" smtClean="0">
                <a:solidFill>
                  <a:schemeClr val="bg1"/>
                </a:solidFill>
              </a:rPr>
              <a:t>systemctl</a:t>
            </a:r>
            <a:r>
              <a:rPr lang="en-US" altLang="ja-JP" sz="3600" dirty="0" smtClean="0">
                <a:solidFill>
                  <a:schemeClr val="bg1"/>
                </a:solidFill>
              </a:rPr>
              <a:t> start </a:t>
            </a:r>
            <a:r>
              <a:rPr lang="en-US" altLang="ja-JP" sz="3600" dirty="0" err="1" smtClean="0">
                <a:solidFill>
                  <a:schemeClr val="bg1"/>
                </a:solidFill>
              </a:rPr>
              <a:t>httpd.service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789040"/>
            <a:ext cx="8229600" cy="2664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Web</a:t>
            </a:r>
            <a:r>
              <a:rPr lang="ja-JP" altLang="en-US" dirty="0" smtClean="0"/>
              <a:t>サーバソフトの「</a:t>
            </a:r>
            <a:r>
              <a:rPr lang="en-US" altLang="ja-JP" dirty="0" smtClean="0"/>
              <a:t>Apache</a:t>
            </a:r>
            <a:r>
              <a:rPr lang="ja-JP" altLang="en-US" dirty="0" smtClean="0"/>
              <a:t>」を起動します。</a:t>
            </a:r>
            <a:endParaRPr lang="en-US" altLang="ja-JP" dirty="0" smtClean="0"/>
          </a:p>
          <a:p>
            <a:r>
              <a:rPr lang="ja-JP" altLang="en-US" dirty="0" smtClean="0"/>
              <a:t>ログイン時のパスワードを聞かれるので入力します。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　</a:t>
            </a:r>
            <a:r>
              <a:rPr lang="en-US" altLang="ja-JP" dirty="0" smtClean="0"/>
              <a:t>※neec2016</a:t>
            </a:r>
          </a:p>
        </p:txBody>
      </p:sp>
    </p:spTree>
    <p:extLst>
      <p:ext uri="{BB962C8B-B14F-4D97-AF65-F5344CB8AC3E}">
        <p14:creationId xmlns:p14="http://schemas.microsoft.com/office/powerpoint/2010/main" val="34480343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pPr algn="l"/>
            <a:r>
              <a:rPr lang="en-US" altLang="ja-JP" sz="8000" dirty="0" smtClean="0"/>
              <a:t>Where is</a:t>
            </a:r>
            <a:br>
              <a:rPr lang="en-US" altLang="ja-JP" sz="8000" dirty="0" smtClean="0"/>
            </a:br>
            <a:r>
              <a:rPr lang="en-US" altLang="ja-JP" sz="8000" dirty="0" smtClean="0"/>
              <a:t>Linux Command?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8578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usr</a:t>
            </a:r>
            <a:r>
              <a:rPr kumimoji="1" lang="en-US" altLang="ja-JP" dirty="0" smtClean="0"/>
              <a:t>/bin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324594" y="1628800"/>
            <a:ext cx="8583116" cy="231354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/</a:t>
            </a:r>
            <a:r>
              <a:rPr lang="en-US" altLang="ja-JP" sz="6000" dirty="0" err="1" smtClean="0">
                <a:solidFill>
                  <a:schemeClr val="bg1"/>
                </a:solidFill>
              </a:rPr>
              <a:t>usr</a:t>
            </a:r>
            <a:r>
              <a:rPr lang="en-US" altLang="ja-JP" sz="6000" dirty="0" smtClean="0">
                <a:solidFill>
                  <a:schemeClr val="bg1"/>
                </a:solidFill>
              </a:rPr>
              <a:t>/bin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ls</a:t>
            </a:r>
            <a:endParaRPr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331093" y="4221088"/>
            <a:ext cx="8583116" cy="231354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/</a:t>
            </a:r>
            <a:r>
              <a:rPr lang="en-US" altLang="ja-JP" sz="6000" dirty="0" err="1" smtClean="0">
                <a:solidFill>
                  <a:schemeClr val="bg1"/>
                </a:solidFill>
              </a:rPr>
              <a:t>usr</a:t>
            </a:r>
            <a:r>
              <a:rPr lang="en-US" altLang="ja-JP" sz="6000" dirty="0" smtClean="0">
                <a:solidFill>
                  <a:schemeClr val="bg1"/>
                </a:solidFill>
              </a:rPr>
              <a:t>/</a:t>
            </a:r>
            <a:r>
              <a:rPr lang="en-US" altLang="ja-JP" sz="6000" dirty="0" err="1" smtClean="0">
                <a:solidFill>
                  <a:srgbClr val="FF0000"/>
                </a:solidFill>
              </a:rPr>
              <a:t>s</a:t>
            </a:r>
            <a:r>
              <a:rPr lang="en-US" altLang="ja-JP" sz="6000" dirty="0" err="1" smtClean="0">
                <a:solidFill>
                  <a:schemeClr val="bg1"/>
                </a:solidFill>
              </a:rPr>
              <a:t>bin</a:t>
            </a:r>
            <a:endParaRPr lang="en-US" altLang="ja-JP" sz="6000" dirty="0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ls</a:t>
            </a:r>
            <a:endParaRPr lang="ja-JP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9018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環境</a:t>
            </a:r>
            <a:r>
              <a:rPr lang="ja-JP" altLang="en-US" dirty="0" smtClean="0"/>
              <a:t>変数</a:t>
            </a:r>
            <a:r>
              <a:rPr lang="en-US" altLang="ja-JP" dirty="0"/>
              <a:t> </a:t>
            </a:r>
            <a:r>
              <a:rPr lang="en-US" altLang="ja-JP" dirty="0" smtClean="0"/>
              <a:t>PATH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324594" y="1628800"/>
            <a:ext cx="8583116" cy="30243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</a:t>
            </a:r>
            <a:r>
              <a:rPr lang="en-US" altLang="ja-JP" sz="6000" dirty="0" err="1" smtClean="0">
                <a:solidFill>
                  <a:schemeClr val="bg1"/>
                </a:solidFill>
              </a:rPr>
              <a:t>printenv</a:t>
            </a:r>
            <a:endParaRPr lang="en-US" altLang="ja-JP" sz="6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PATH=/</a:t>
            </a:r>
            <a:r>
              <a:rPr lang="en-US" altLang="ja-JP" sz="3600" dirty="0" err="1">
                <a:solidFill>
                  <a:schemeClr val="bg1"/>
                </a:solidFill>
              </a:rPr>
              <a:t>usr</a:t>
            </a:r>
            <a:r>
              <a:rPr lang="en-US" altLang="ja-JP" sz="3600" dirty="0">
                <a:solidFill>
                  <a:schemeClr val="bg1"/>
                </a:solidFill>
              </a:rPr>
              <a:t>/local/bin:/</a:t>
            </a:r>
            <a:r>
              <a:rPr lang="en-US" altLang="ja-JP" sz="3600" dirty="0" err="1">
                <a:solidFill>
                  <a:schemeClr val="bg1"/>
                </a:solidFill>
              </a:rPr>
              <a:t>usr</a:t>
            </a:r>
            <a:r>
              <a:rPr lang="en-US" altLang="ja-JP" sz="3600" dirty="0">
                <a:solidFill>
                  <a:schemeClr val="bg1"/>
                </a:solidFill>
              </a:rPr>
              <a:t>/local/</a:t>
            </a:r>
            <a:r>
              <a:rPr lang="en-US" altLang="ja-JP" sz="3600" dirty="0" err="1">
                <a:solidFill>
                  <a:schemeClr val="bg1"/>
                </a:solidFill>
              </a:rPr>
              <a:t>sbin</a:t>
            </a:r>
            <a:r>
              <a:rPr lang="en-US" altLang="ja-JP" sz="3600" dirty="0">
                <a:solidFill>
                  <a:srgbClr val="FF0000"/>
                </a:solidFill>
              </a:rPr>
              <a:t>:/</a:t>
            </a:r>
            <a:r>
              <a:rPr lang="en-US" altLang="ja-JP" sz="3600" dirty="0" err="1">
                <a:solidFill>
                  <a:srgbClr val="FF0000"/>
                </a:solidFill>
              </a:rPr>
              <a:t>usr</a:t>
            </a:r>
            <a:r>
              <a:rPr lang="en-US" altLang="ja-JP" sz="3600" dirty="0">
                <a:solidFill>
                  <a:srgbClr val="FF0000"/>
                </a:solidFill>
              </a:rPr>
              <a:t>/bin:/</a:t>
            </a:r>
            <a:r>
              <a:rPr lang="en-US" altLang="ja-JP" sz="3600" dirty="0" err="1">
                <a:solidFill>
                  <a:srgbClr val="FF0000"/>
                </a:solidFill>
              </a:rPr>
              <a:t>usr</a:t>
            </a:r>
            <a:r>
              <a:rPr lang="en-US" altLang="ja-JP" sz="3600" dirty="0">
                <a:solidFill>
                  <a:srgbClr val="FF0000"/>
                </a:solidFill>
              </a:rPr>
              <a:t>/</a:t>
            </a:r>
            <a:r>
              <a:rPr lang="en-US" altLang="ja-JP" sz="3600" dirty="0" err="1">
                <a:solidFill>
                  <a:srgbClr val="FF0000"/>
                </a:solidFill>
              </a:rPr>
              <a:t>sbin</a:t>
            </a:r>
            <a:r>
              <a:rPr lang="en-US" altLang="ja-JP" sz="3600" dirty="0">
                <a:solidFill>
                  <a:schemeClr val="bg1"/>
                </a:solidFill>
              </a:rPr>
              <a:t>:/bin:/</a:t>
            </a:r>
            <a:r>
              <a:rPr lang="en-US" altLang="ja-JP" sz="3600" dirty="0" err="1">
                <a:solidFill>
                  <a:schemeClr val="bg1"/>
                </a:solidFill>
              </a:rPr>
              <a:t>sbin</a:t>
            </a:r>
            <a:r>
              <a:rPr lang="en-US" altLang="ja-JP" sz="3600" dirty="0">
                <a:solidFill>
                  <a:schemeClr val="bg1"/>
                </a:solidFill>
              </a:rPr>
              <a:t>:/home/</a:t>
            </a:r>
            <a:r>
              <a:rPr lang="en-US" altLang="ja-JP" sz="3600" dirty="0" err="1">
                <a:solidFill>
                  <a:schemeClr val="bg1"/>
                </a:solidFill>
              </a:rPr>
              <a:t>neec</a:t>
            </a:r>
            <a:r>
              <a:rPr lang="en-US" altLang="ja-JP" sz="3600" dirty="0">
                <a:solidFill>
                  <a:schemeClr val="bg1"/>
                </a:solidFill>
              </a:rPr>
              <a:t>/.local/bin:/home/</a:t>
            </a:r>
            <a:r>
              <a:rPr lang="en-US" altLang="ja-JP" sz="3600" dirty="0" err="1">
                <a:solidFill>
                  <a:schemeClr val="bg1"/>
                </a:solidFill>
              </a:rPr>
              <a:t>neec</a:t>
            </a:r>
            <a:r>
              <a:rPr lang="en-US" altLang="ja-JP" sz="3600" dirty="0">
                <a:solidFill>
                  <a:schemeClr val="bg1"/>
                </a:solidFill>
              </a:rPr>
              <a:t>/bin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7" name="コンテンツ プレースホルダー 4"/>
          <p:cNvSpPr txBox="1">
            <a:spLocks/>
          </p:cNvSpPr>
          <p:nvPr/>
        </p:nvSpPr>
        <p:spPr>
          <a:xfrm>
            <a:off x="445046" y="4869160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環境変数</a:t>
            </a:r>
            <a:r>
              <a:rPr lang="ja-JP" altLang="en-US" dirty="0" smtClean="0"/>
              <a:t>は</a:t>
            </a:r>
            <a:r>
              <a:rPr lang="en-US" altLang="ja-JP" dirty="0" smtClean="0"/>
              <a:t>OS</a:t>
            </a:r>
            <a:r>
              <a:rPr lang="ja-JP" altLang="en-US" dirty="0" smtClean="0"/>
              <a:t>内</a:t>
            </a:r>
            <a:r>
              <a:rPr lang="ja-JP" altLang="en-US" dirty="0"/>
              <a:t>の</a:t>
            </a:r>
            <a:r>
              <a:rPr lang="ja-JP" altLang="en-US" dirty="0" smtClean="0"/>
              <a:t>「グローバル変数」のような物</a:t>
            </a:r>
            <a:endParaRPr lang="en-US" altLang="ja-JP" dirty="0" smtClean="0"/>
          </a:p>
          <a:p>
            <a:r>
              <a:rPr lang="ja-JP" altLang="en-US" dirty="0"/>
              <a:t>コマンドを</a:t>
            </a:r>
            <a:r>
              <a:rPr lang="ja-JP" altLang="en-US" dirty="0" smtClean="0"/>
              <a:t>実行＝プログラム</a:t>
            </a:r>
            <a:r>
              <a:rPr lang="ja-JP" altLang="en-US" dirty="0"/>
              <a:t>を</a:t>
            </a:r>
            <a:r>
              <a:rPr lang="ja-JP" altLang="en-US" dirty="0" smtClean="0"/>
              <a:t>起動</a:t>
            </a:r>
            <a:endParaRPr lang="ja-JP" altLang="en-US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20168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pPr algn="l"/>
            <a:r>
              <a:rPr kumimoji="1" lang="en-US" altLang="ja-JP" sz="8000" dirty="0" smtClean="0"/>
              <a:t>UNIX</a:t>
            </a:r>
            <a:r>
              <a:rPr kumimoji="1" lang="ja-JP" altLang="en-US" sz="8000" dirty="0" smtClean="0"/>
              <a:t>という哲学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6979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書籍「</a:t>
            </a:r>
            <a:r>
              <a:rPr kumimoji="1" lang="en-US" altLang="ja-JP" dirty="0" smtClean="0"/>
              <a:t>UNIX</a:t>
            </a:r>
            <a:r>
              <a:rPr kumimoji="1" lang="ja-JP" altLang="en-US" dirty="0" smtClean="0"/>
              <a:t>という考え方」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pic>
        <p:nvPicPr>
          <p:cNvPr id="1026" name="Picture 2" descr="C:\Users\katsube\Desktop\UNIXという考え方―その設計思想と哲学   Mike Gancarz  芳尾 桂  本   通販   Amaz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514" y="1268760"/>
            <a:ext cx="6367329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2587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定理</a:t>
            </a:r>
            <a:r>
              <a:rPr kumimoji="1" lang="en-US" altLang="ja-JP" dirty="0" smtClean="0"/>
              <a:t>1: </a:t>
            </a:r>
            <a:r>
              <a:rPr kumimoji="1" lang="ja-JP" altLang="en-US" dirty="0" smtClean="0"/>
              <a:t>スモール・イズ・ビューティフル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2" t="16309" r="9230" b="34754"/>
          <a:stretch/>
        </p:blipFill>
        <p:spPr bwMode="auto">
          <a:xfrm>
            <a:off x="684559" y="1556792"/>
            <a:ext cx="8057481" cy="4766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0446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/>
              <a:t>まず</a:t>
            </a:r>
            <a:r>
              <a:rPr lang="ja-JP" altLang="en-US" sz="6000" dirty="0" smtClean="0"/>
              <a:t>は追いつこう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ja-JP" altLang="en-US" sz="4800" dirty="0" smtClean="0"/>
              <a:t>環境構築</a:t>
            </a:r>
            <a:endParaRPr lang="en-US" altLang="ja-JP" sz="4800" dirty="0" smtClean="0"/>
          </a:p>
          <a:p>
            <a:pPr marL="742950" indent="-742950">
              <a:buFont typeface="+mj-lt"/>
              <a:buAutoNum type="arabicPeriod"/>
            </a:pPr>
            <a:endParaRPr kumimoji="1" lang="en-US" altLang="ja-JP" sz="4800" dirty="0" smtClean="0"/>
          </a:p>
          <a:p>
            <a:pPr marL="742950" indent="-742950">
              <a:buFont typeface="+mj-lt"/>
              <a:buAutoNum type="arabicPeriod"/>
            </a:pPr>
            <a:r>
              <a:rPr kumimoji="1" lang="ja-JP" altLang="en-US" sz="4800" dirty="0" smtClean="0"/>
              <a:t>環境構築で困ったらすぐに聞いてください</a:t>
            </a:r>
            <a:endParaRPr kumimoji="1" lang="en-US" altLang="ja-JP" sz="4800" dirty="0" smtClean="0"/>
          </a:p>
        </p:txBody>
      </p:sp>
    </p:spTree>
    <p:extLst>
      <p:ext uri="{BB962C8B-B14F-4D97-AF65-F5344CB8AC3E}">
        <p14:creationId xmlns:p14="http://schemas.microsoft.com/office/powerpoint/2010/main" val="8514911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分かりやすい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50" t="46207" r="8992" b="13793"/>
          <a:stretch/>
        </p:blipFill>
        <p:spPr bwMode="auto">
          <a:xfrm>
            <a:off x="475903" y="1844823"/>
            <a:ext cx="8458200" cy="411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5656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保守しやすい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7" t="41907" r="9133" b="10834"/>
          <a:stretch/>
        </p:blipFill>
        <p:spPr bwMode="auto">
          <a:xfrm>
            <a:off x="475903" y="1484784"/>
            <a:ext cx="8489776" cy="486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6797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システムリソースにやさしい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6" t="25309" r="11815" b="32282"/>
          <a:stretch/>
        </p:blipFill>
        <p:spPr bwMode="auto">
          <a:xfrm>
            <a:off x="539552" y="1700808"/>
            <a:ext cx="8258175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3527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どこからが「巨大」？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2" t="37756" r="12376" b="5762"/>
          <a:stretch/>
        </p:blipFill>
        <p:spPr bwMode="auto">
          <a:xfrm>
            <a:off x="808881" y="1299301"/>
            <a:ext cx="7336457" cy="529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404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800" dirty="0" smtClean="0"/>
              <a:t>前回の復習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200830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1397</Words>
  <Application>Microsoft Office PowerPoint</Application>
  <PresentationFormat>画面に合わせる (4:3)</PresentationFormat>
  <Paragraphs>376</Paragraphs>
  <Slides>83</Slides>
  <Notes>66</Notes>
  <HiddenSlides>0</HiddenSlides>
  <MMClips>0</MMClips>
  <ScaleCrop>false</ScaleCrop>
  <HeadingPairs>
    <vt:vector size="4" baseType="variant">
      <vt:variant>
        <vt:lpstr>テーマ</vt:lpstr>
      </vt:variant>
      <vt:variant>
        <vt:i4>3</vt:i4>
      </vt:variant>
      <vt:variant>
        <vt:lpstr>スライド タイトル</vt:lpstr>
      </vt:variant>
      <vt:variant>
        <vt:i4>83</vt:i4>
      </vt:variant>
    </vt:vector>
  </HeadingPairs>
  <TitlesOfParts>
    <vt:vector size="86" baseType="lpstr">
      <vt:lpstr>Office ​​テーマ</vt:lpstr>
      <vt:lpstr>1_Office ​​テーマ</vt:lpstr>
      <vt:lpstr>2_Office ​​テーマ</vt:lpstr>
      <vt:lpstr>モバイル プログラミング2</vt:lpstr>
      <vt:lpstr>本日の予定</vt:lpstr>
      <vt:lpstr>午前</vt:lpstr>
      <vt:lpstr>午後</vt:lpstr>
      <vt:lpstr>前回休んだ人 (ﾟ∀ﾟ)ﾉｼ</vt:lpstr>
      <vt:lpstr>まずは追いつこう</vt:lpstr>
      <vt:lpstr>PC借りた人 (ﾟ∀ﾟ)ﾉｼ</vt:lpstr>
      <vt:lpstr>まずは追いつこう</vt:lpstr>
      <vt:lpstr>前回の復習</vt:lpstr>
      <vt:lpstr>AさんとBさんがデータを交換するにはどうすれば良いだろう？</vt:lpstr>
      <vt:lpstr>数百万人が一度にデータを交換するにはどうすれば良いだろう？</vt:lpstr>
      <vt:lpstr>サーバとは</vt:lpstr>
      <vt:lpstr>サーバ</vt:lpstr>
      <vt:lpstr>データセンター</vt:lpstr>
      <vt:lpstr>サーバの中身（ハード）</vt:lpstr>
      <vt:lpstr>「パソコン」の中身（ソフト）</vt:lpstr>
      <vt:lpstr>「サーバ」の中身（ソフト）</vt:lpstr>
      <vt:lpstr>サーバのOSとして使われる Linux</vt:lpstr>
      <vt:lpstr>Linux</vt:lpstr>
      <vt:lpstr>PowerPoint プレゼンテーション</vt:lpstr>
      <vt:lpstr>Linux基礎 その2</vt:lpstr>
      <vt:lpstr>ユーザー権限</vt:lpstr>
      <vt:lpstr>ユーザー権限</vt:lpstr>
      <vt:lpstr>やってみよう</vt:lpstr>
      <vt:lpstr>やってみよう</vt:lpstr>
      <vt:lpstr>やってみよう</vt:lpstr>
      <vt:lpstr>やってみよう</vt:lpstr>
      <vt:lpstr>やってみよう</vt:lpstr>
      <vt:lpstr>やってみよう</vt:lpstr>
      <vt:lpstr>ログアウト</vt:lpstr>
      <vt:lpstr>rootは特別な時だけ</vt:lpstr>
      <vt:lpstr>ユーザーの権限</vt:lpstr>
      <vt:lpstr>Linuxコンソール</vt:lpstr>
      <vt:lpstr>なぜCUI？</vt:lpstr>
      <vt:lpstr>GUIとCUI</vt:lpstr>
      <vt:lpstr>なぜCUIを使うの？</vt:lpstr>
      <vt:lpstr>なぜCUIを使うの？</vt:lpstr>
      <vt:lpstr>なぜCUIを使うの？</vt:lpstr>
      <vt:lpstr>なぜCUIを使うの？</vt:lpstr>
      <vt:lpstr>なぜCUIを使うの？</vt:lpstr>
      <vt:lpstr>なぜCUIを使うの？</vt:lpstr>
      <vt:lpstr>コマンド練習</vt:lpstr>
      <vt:lpstr>書式</vt:lpstr>
      <vt:lpstr>ファイル</vt:lpstr>
      <vt:lpstr>ls</vt:lpstr>
      <vt:lpstr>ls</vt:lpstr>
      <vt:lpstr>ls</vt:lpstr>
      <vt:lpstr>ls</vt:lpstr>
      <vt:lpstr>ls</vt:lpstr>
      <vt:lpstr>ls</vt:lpstr>
      <vt:lpstr>man ls</vt:lpstr>
      <vt:lpstr>cat</vt:lpstr>
      <vt:lpstr>ディレクトリ</vt:lpstr>
      <vt:lpstr>cd</vt:lpstr>
      <vt:lpstr>pwd</vt:lpstr>
      <vt:lpstr>ホームディレクトリ</vt:lpstr>
      <vt:lpstr>ルートディレクトリ</vt:lpstr>
      <vt:lpstr>ディレクトリ</vt:lpstr>
      <vt:lpstr>var → www → html</vt:lpstr>
      <vt:lpstr>ひとつ上の階層へ行く</vt:lpstr>
      <vt:lpstr>2つ上の階層へ行く</vt:lpstr>
      <vt:lpstr>2つ上の階層にある ディレクトリへ行く</vt:lpstr>
      <vt:lpstr>絶対パスと相対パス</vt:lpstr>
      <vt:lpstr>その他 コマンド</vt:lpstr>
      <vt:lpstr>mkdir</vt:lpstr>
      <vt:lpstr>cp</vt:lpstr>
      <vt:lpstr>rm</vt:lpstr>
      <vt:lpstr>mv</vt:lpstr>
      <vt:lpstr>su と sudo</vt:lpstr>
      <vt:lpstr>su</vt:lpstr>
      <vt:lpstr>su</vt:lpstr>
      <vt:lpstr>sudo</vt:lpstr>
      <vt:lpstr>Webサーバを起動する</vt:lpstr>
      <vt:lpstr>Where is Linux Command?</vt:lpstr>
      <vt:lpstr>/usr/bin</vt:lpstr>
      <vt:lpstr>環境変数 PATH</vt:lpstr>
      <vt:lpstr>UNIXという哲学</vt:lpstr>
      <vt:lpstr>書籍「UNIXという考え方」</vt:lpstr>
      <vt:lpstr>定理1: スモール・イズ・ビューティフル</vt:lpstr>
      <vt:lpstr>分かりやすい</vt:lpstr>
      <vt:lpstr>保守しやすい</vt:lpstr>
      <vt:lpstr>システムリソースにやさしい</vt:lpstr>
      <vt:lpstr>どこからが「巨大」？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AZUSAのファイルをPowerpointにしてみた</dc:title>
  <dc:creator>wslash</dc:creator>
  <cp:lastModifiedBy>katsube</cp:lastModifiedBy>
  <cp:revision>170</cp:revision>
  <cp:lastPrinted>2014-09-23T04:56:28Z</cp:lastPrinted>
  <dcterms:created xsi:type="dcterms:W3CDTF">2014-08-31T11:33:13Z</dcterms:created>
  <dcterms:modified xsi:type="dcterms:W3CDTF">2016-10-09T15:09:47Z</dcterms:modified>
</cp:coreProperties>
</file>